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2"/>
  </p:notesMasterIdLst>
  <p:sldIdLst>
    <p:sldId id="902" r:id="rId4"/>
    <p:sldId id="925" r:id="rId5"/>
    <p:sldId id="938" r:id="rId6"/>
    <p:sldId id="904" r:id="rId7"/>
    <p:sldId id="942" r:id="rId8"/>
    <p:sldId id="926" r:id="rId9"/>
    <p:sldId id="939" r:id="rId10"/>
    <p:sldId id="940" r:id="rId11"/>
    <p:sldId id="946" r:id="rId12"/>
    <p:sldId id="927" r:id="rId13"/>
    <p:sldId id="929" r:id="rId14"/>
    <p:sldId id="930" r:id="rId15"/>
    <p:sldId id="931" r:id="rId16"/>
    <p:sldId id="933" r:id="rId17"/>
    <p:sldId id="936" r:id="rId18"/>
    <p:sldId id="935" r:id="rId19"/>
    <p:sldId id="934" r:id="rId20"/>
    <p:sldId id="932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04"/>
    <a:srgbClr val="FC5938"/>
    <a:srgbClr val="F7D0B6"/>
    <a:srgbClr val="FEF5EF"/>
    <a:srgbClr val="2D633E"/>
    <a:srgbClr val="FDA490"/>
    <a:srgbClr val="FF9966"/>
    <a:srgbClr val="FF9933"/>
    <a:srgbClr val="FFCCCC"/>
    <a:srgbClr val="70A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5ED5A-0456-4508-A61E-8813FABD770E}" v="86" dt="2023-11-30T09:41:35.9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5.xml" Id="rId8" /><Relationship Type="http://schemas.openxmlformats.org/officeDocument/2006/relationships/slide" Target="slides/slide10.xml" Id="rId13" /><Relationship Type="http://schemas.openxmlformats.org/officeDocument/2006/relationships/slide" Target="slides/slide15.xml" Id="rId18" /><Relationship Type="http://schemas.openxmlformats.org/officeDocument/2006/relationships/tableStyles" Target="tableStyles.xml" Id="rId26" /><Relationship Type="http://schemas.openxmlformats.org/officeDocument/2006/relationships/slideMaster" Target="slideMasters/slideMaster1.xml" Id="rId3" /><Relationship Type="http://schemas.openxmlformats.org/officeDocument/2006/relationships/slide" Target="slides/slide18.xml" Id="rId21" /><Relationship Type="http://schemas.openxmlformats.org/officeDocument/2006/relationships/slide" Target="slides/slide4.xml" Id="rId7" /><Relationship Type="http://schemas.openxmlformats.org/officeDocument/2006/relationships/slide" Target="slides/slide9.xml" Id="rId12" /><Relationship Type="http://schemas.openxmlformats.org/officeDocument/2006/relationships/slide" Target="slides/slide14.xml" Id="rId17" /><Relationship Type="http://schemas.openxmlformats.org/officeDocument/2006/relationships/theme" Target="theme/theme1.xml" Id="rId25" /><Relationship Type="http://schemas.openxmlformats.org/officeDocument/2006/relationships/customXml" Target="../customXml/item2.xml" Id="rId2" /><Relationship Type="http://schemas.openxmlformats.org/officeDocument/2006/relationships/slide" Target="slides/slide13.xml" Id="rId16" /><Relationship Type="http://schemas.openxmlformats.org/officeDocument/2006/relationships/slide" Target="slides/slide17.xml" Id="rId20" /><Relationship Type="http://schemas.openxmlformats.org/officeDocument/2006/relationships/customXml" Target="../customXml/item3.xml" Id="rId29" /><Relationship Type="http://schemas.openxmlformats.org/officeDocument/2006/relationships/customXml" Target="../customXml/item1.xml" Id="rId1" /><Relationship Type="http://schemas.openxmlformats.org/officeDocument/2006/relationships/slide" Target="slides/slide3.xml" Id="rId6" /><Relationship Type="http://schemas.openxmlformats.org/officeDocument/2006/relationships/slide" Target="slides/slide8.xml" Id="rId11" /><Relationship Type="http://schemas.openxmlformats.org/officeDocument/2006/relationships/viewProps" Target="viewProps.xml" Id="rId24" /><Relationship Type="http://schemas.openxmlformats.org/officeDocument/2006/relationships/slide" Target="slides/slide2.xml" Id="rId5" /><Relationship Type="http://schemas.openxmlformats.org/officeDocument/2006/relationships/slide" Target="slides/slide12.xml" Id="rId15" /><Relationship Type="http://schemas.openxmlformats.org/officeDocument/2006/relationships/presProps" Target="presProps.xml" Id="rId23" /><Relationship Type="http://schemas.microsoft.com/office/2015/10/relationships/revisionInfo" Target="revisionInfo.xml" Id="rId28" /><Relationship Type="http://schemas.openxmlformats.org/officeDocument/2006/relationships/slide" Target="slides/slide7.xml" Id="rId10" /><Relationship Type="http://schemas.openxmlformats.org/officeDocument/2006/relationships/slide" Target="slides/slide16.xml" Id="rId19" /><Relationship Type="http://schemas.openxmlformats.org/officeDocument/2006/relationships/slide" Target="slides/slide1.xml" Id="rId4" /><Relationship Type="http://schemas.openxmlformats.org/officeDocument/2006/relationships/slide" Target="slides/slide6.xml" Id="rId9" /><Relationship Type="http://schemas.openxmlformats.org/officeDocument/2006/relationships/slide" Target="slides/slide11.xml" Id="rId14" /><Relationship Type="http://schemas.openxmlformats.org/officeDocument/2006/relationships/notesMaster" Target="notesMasters/notesMaster1.xml" Id="rId22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2F9F21-24EF-4927-A406-7589767A1040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C7E2BCE-84D3-47F3-9246-A0D0E73A11CE}">
      <dgm:prSet phldrT="[Texte]" custT="1"/>
      <dgm:spPr>
        <a:solidFill>
          <a:srgbClr val="DC906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900" dirty="0">
              <a:solidFill>
                <a:schemeClr val="bg1"/>
              </a:solidFill>
            </a:rPr>
            <a:t>à + de 1000Km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900" b="1" dirty="0">
              <a:solidFill>
                <a:schemeClr val="bg1"/>
              </a:solidFill>
            </a:rPr>
            <a:t>5% </a:t>
          </a:r>
          <a:r>
            <a:rPr lang="fr-FR" sz="600" dirty="0">
              <a:solidFill>
                <a:schemeClr val="bg1"/>
              </a:solidFill>
            </a:rPr>
            <a:t>des pratiquants</a:t>
          </a:r>
          <a:endParaRPr lang="fr-FR" sz="900" dirty="0">
            <a:solidFill>
              <a:schemeClr val="bg1"/>
            </a:solidFill>
          </a:endParaRPr>
        </a:p>
      </dgm:t>
    </dgm:pt>
    <dgm:pt modelId="{926287BD-AC03-4294-9BE9-6E08ED80A796}" type="parTrans" cxnId="{9D37BB64-AF99-4808-8FCC-D2CCA3DA442A}">
      <dgm:prSet/>
      <dgm:spPr/>
      <dgm:t>
        <a:bodyPr/>
        <a:lstStyle/>
        <a:p>
          <a:endParaRPr lang="fr-FR"/>
        </a:p>
      </dgm:t>
    </dgm:pt>
    <dgm:pt modelId="{DD7700E5-08D8-4443-905D-20C4A4864892}" type="sibTrans" cxnId="{9D37BB64-AF99-4808-8FCC-D2CCA3DA442A}">
      <dgm:prSet/>
      <dgm:spPr/>
      <dgm:t>
        <a:bodyPr/>
        <a:lstStyle/>
        <a:p>
          <a:endParaRPr lang="fr-FR"/>
        </a:p>
      </dgm:t>
    </dgm:pt>
    <dgm:pt modelId="{D8222580-B7F2-413E-A664-0A7E29A9D5AE}">
      <dgm:prSet phldrT="[Texte]" custT="1"/>
      <dgm:spPr>
        <a:solidFill>
          <a:srgbClr val="FEACA2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900" dirty="0">
              <a:solidFill>
                <a:schemeClr val="accent2">
                  <a:lumMod val="75000"/>
                </a:schemeClr>
              </a:solidFill>
            </a:rPr>
            <a:t>à +de 450Km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900" b="1" i="0" dirty="0">
              <a:solidFill>
                <a:schemeClr val="accent2">
                  <a:lumMod val="75000"/>
                </a:schemeClr>
              </a:solidFill>
            </a:rPr>
            <a:t>20% </a:t>
          </a:r>
          <a:r>
            <a:rPr lang="fr-FR" sz="800" dirty="0">
              <a:solidFill>
                <a:schemeClr val="accent2">
                  <a:lumMod val="75000"/>
                </a:schemeClr>
              </a:solidFill>
            </a:rPr>
            <a:t>d’itinérants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900" b="1" dirty="0">
              <a:solidFill>
                <a:schemeClr val="accent2">
                  <a:lumMod val="75000"/>
                </a:schemeClr>
              </a:solidFill>
            </a:rPr>
            <a:t>10% </a:t>
          </a:r>
          <a:r>
            <a:rPr lang="fr-FR" sz="800" dirty="0">
              <a:solidFill>
                <a:schemeClr val="accent2">
                  <a:lumMod val="75000"/>
                </a:schemeClr>
              </a:solidFill>
            </a:rPr>
            <a:t>de sportifs</a:t>
          </a:r>
        </a:p>
      </dgm:t>
    </dgm:pt>
    <dgm:pt modelId="{FEEA9F74-ECC4-4F81-B6EF-9F4969236CD6}" type="parTrans" cxnId="{F298BBE1-EB0E-407F-A77F-A21355BF2EEF}">
      <dgm:prSet/>
      <dgm:spPr/>
      <dgm:t>
        <a:bodyPr/>
        <a:lstStyle/>
        <a:p>
          <a:endParaRPr lang="fr-FR"/>
        </a:p>
      </dgm:t>
    </dgm:pt>
    <dgm:pt modelId="{0BEC85AE-A1B6-48E4-8B00-7BBC4A8F4552}" type="sibTrans" cxnId="{F298BBE1-EB0E-407F-A77F-A21355BF2EEF}">
      <dgm:prSet/>
      <dgm:spPr/>
      <dgm:t>
        <a:bodyPr/>
        <a:lstStyle/>
        <a:p>
          <a:endParaRPr lang="fr-FR"/>
        </a:p>
      </dgm:t>
    </dgm:pt>
    <dgm:pt modelId="{9445A67C-DD2A-435F-BC73-4AC20879C9E2}">
      <dgm:prSet phldrT="[Texte]" custT="1"/>
      <dgm:spPr>
        <a:solidFill>
          <a:srgbClr val="FFE5D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900" dirty="0">
              <a:solidFill>
                <a:schemeClr val="accent2">
                  <a:lumMod val="75000"/>
                </a:schemeClr>
              </a:solidFill>
            </a:rPr>
            <a:t>à – de 200Km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900" b="1" dirty="0">
              <a:solidFill>
                <a:schemeClr val="accent2">
                  <a:lumMod val="75000"/>
                </a:schemeClr>
              </a:solidFill>
            </a:rPr>
            <a:t>50% </a:t>
          </a:r>
          <a:r>
            <a:rPr lang="fr-FR" sz="600" b="0" dirty="0">
              <a:solidFill>
                <a:schemeClr val="accent2">
                  <a:lumMod val="75000"/>
                </a:schemeClr>
              </a:solidFill>
            </a:rPr>
            <a:t>des pratiquants</a:t>
          </a:r>
          <a:endParaRPr lang="fr-FR" sz="1050" b="0" dirty="0">
            <a:solidFill>
              <a:schemeClr val="accent2">
                <a:lumMod val="75000"/>
              </a:schemeClr>
            </a:solidFill>
          </a:endParaRPr>
        </a:p>
      </dgm:t>
    </dgm:pt>
    <dgm:pt modelId="{7EA7EA30-8656-42ED-BE32-CF4A60877F90}" type="parTrans" cxnId="{0BA7D52B-F2D2-495D-BE4A-2A104C6A6034}">
      <dgm:prSet/>
      <dgm:spPr/>
      <dgm:t>
        <a:bodyPr/>
        <a:lstStyle/>
        <a:p>
          <a:endParaRPr lang="fr-FR"/>
        </a:p>
      </dgm:t>
    </dgm:pt>
    <dgm:pt modelId="{B99253D9-F0FD-4EF9-BB1E-89FBE21D7581}" type="sibTrans" cxnId="{0BA7D52B-F2D2-495D-BE4A-2A104C6A6034}">
      <dgm:prSet/>
      <dgm:spPr/>
      <dgm:t>
        <a:bodyPr/>
        <a:lstStyle/>
        <a:p>
          <a:endParaRPr lang="fr-FR"/>
        </a:p>
      </dgm:t>
    </dgm:pt>
    <dgm:pt modelId="{1996497C-1360-4F7C-8330-299891856EA1}" type="pres">
      <dgm:prSet presAssocID="{B92F9F21-24EF-4927-A406-7589767A1040}" presName="Name0" presStyleCnt="0">
        <dgm:presLayoutVars>
          <dgm:chMax val="7"/>
          <dgm:resizeHandles val="exact"/>
        </dgm:presLayoutVars>
      </dgm:prSet>
      <dgm:spPr/>
    </dgm:pt>
    <dgm:pt modelId="{4B52174A-BD67-4174-82A4-D14F485B618B}" type="pres">
      <dgm:prSet presAssocID="{B92F9F21-24EF-4927-A406-7589767A1040}" presName="comp1" presStyleCnt="0"/>
      <dgm:spPr/>
    </dgm:pt>
    <dgm:pt modelId="{60EEACC2-842F-411C-8938-D7353131538C}" type="pres">
      <dgm:prSet presAssocID="{B92F9F21-24EF-4927-A406-7589767A1040}" presName="circle1" presStyleLbl="node1" presStyleIdx="0" presStyleCnt="3"/>
      <dgm:spPr/>
    </dgm:pt>
    <dgm:pt modelId="{F0F04D4A-DDF8-46A8-951F-6495DCD3A331}" type="pres">
      <dgm:prSet presAssocID="{B92F9F21-24EF-4927-A406-7589767A1040}" presName="c1text" presStyleLbl="node1" presStyleIdx="0" presStyleCnt="3">
        <dgm:presLayoutVars>
          <dgm:bulletEnabled val="1"/>
        </dgm:presLayoutVars>
      </dgm:prSet>
      <dgm:spPr/>
    </dgm:pt>
    <dgm:pt modelId="{51DA2B5C-39A2-46DD-A399-68DC34A2A5F5}" type="pres">
      <dgm:prSet presAssocID="{B92F9F21-24EF-4927-A406-7589767A1040}" presName="comp2" presStyleCnt="0"/>
      <dgm:spPr/>
    </dgm:pt>
    <dgm:pt modelId="{524A897F-B43E-490D-96B2-EF75EBF576B2}" type="pres">
      <dgm:prSet presAssocID="{B92F9F21-24EF-4927-A406-7589767A1040}" presName="circle2" presStyleLbl="node1" presStyleIdx="1" presStyleCnt="3" custScaleY="101178"/>
      <dgm:spPr/>
    </dgm:pt>
    <dgm:pt modelId="{4CB2CBB0-ED03-4F94-B927-4249805AE2E3}" type="pres">
      <dgm:prSet presAssocID="{B92F9F21-24EF-4927-A406-7589767A1040}" presName="c2text" presStyleLbl="node1" presStyleIdx="1" presStyleCnt="3">
        <dgm:presLayoutVars>
          <dgm:bulletEnabled val="1"/>
        </dgm:presLayoutVars>
      </dgm:prSet>
      <dgm:spPr/>
    </dgm:pt>
    <dgm:pt modelId="{C911D62F-0938-4261-87C2-8FC58722135B}" type="pres">
      <dgm:prSet presAssocID="{B92F9F21-24EF-4927-A406-7589767A1040}" presName="comp3" presStyleCnt="0"/>
      <dgm:spPr/>
    </dgm:pt>
    <dgm:pt modelId="{4B6F1820-DD13-4443-9B89-76C42C63FF56}" type="pres">
      <dgm:prSet presAssocID="{B92F9F21-24EF-4927-A406-7589767A1040}" presName="circle3" presStyleLbl="node1" presStyleIdx="2" presStyleCnt="3"/>
      <dgm:spPr/>
    </dgm:pt>
    <dgm:pt modelId="{628E67E4-9201-45FE-900C-3404059D5B5A}" type="pres">
      <dgm:prSet presAssocID="{B92F9F21-24EF-4927-A406-7589767A1040}" presName="c3text" presStyleLbl="node1" presStyleIdx="2" presStyleCnt="3">
        <dgm:presLayoutVars>
          <dgm:bulletEnabled val="1"/>
        </dgm:presLayoutVars>
      </dgm:prSet>
      <dgm:spPr/>
    </dgm:pt>
  </dgm:ptLst>
  <dgm:cxnLst>
    <dgm:cxn modelId="{D66DFE01-7D4B-4849-BF46-2BD8D43CDB7C}" type="presOf" srcId="{CC7E2BCE-84D3-47F3-9246-A0D0E73A11CE}" destId="{F0F04D4A-DDF8-46A8-951F-6495DCD3A331}" srcOrd="1" destOrd="0" presId="urn:microsoft.com/office/officeart/2005/8/layout/venn2"/>
    <dgm:cxn modelId="{07D3081D-10BD-4F25-B8CF-D71B40D34CA5}" type="presOf" srcId="{D8222580-B7F2-413E-A664-0A7E29A9D5AE}" destId="{4CB2CBB0-ED03-4F94-B927-4249805AE2E3}" srcOrd="1" destOrd="0" presId="urn:microsoft.com/office/officeart/2005/8/layout/venn2"/>
    <dgm:cxn modelId="{0BA7D52B-F2D2-495D-BE4A-2A104C6A6034}" srcId="{B92F9F21-24EF-4927-A406-7589767A1040}" destId="{9445A67C-DD2A-435F-BC73-4AC20879C9E2}" srcOrd="2" destOrd="0" parTransId="{7EA7EA30-8656-42ED-BE32-CF4A60877F90}" sibTransId="{B99253D9-F0FD-4EF9-BB1E-89FBE21D7581}"/>
    <dgm:cxn modelId="{C7A4455F-DCF7-40D2-B9D6-82B5EDEBFAFF}" type="presOf" srcId="{9445A67C-DD2A-435F-BC73-4AC20879C9E2}" destId="{628E67E4-9201-45FE-900C-3404059D5B5A}" srcOrd="1" destOrd="0" presId="urn:microsoft.com/office/officeart/2005/8/layout/venn2"/>
    <dgm:cxn modelId="{9D37BB64-AF99-4808-8FCC-D2CCA3DA442A}" srcId="{B92F9F21-24EF-4927-A406-7589767A1040}" destId="{CC7E2BCE-84D3-47F3-9246-A0D0E73A11CE}" srcOrd="0" destOrd="0" parTransId="{926287BD-AC03-4294-9BE9-6E08ED80A796}" sibTransId="{DD7700E5-08D8-4443-905D-20C4A4864892}"/>
    <dgm:cxn modelId="{6A2B5F9D-7AFD-4E15-99E8-B0E680BFE6BE}" type="presOf" srcId="{B92F9F21-24EF-4927-A406-7589767A1040}" destId="{1996497C-1360-4F7C-8330-299891856EA1}" srcOrd="0" destOrd="0" presId="urn:microsoft.com/office/officeart/2005/8/layout/venn2"/>
    <dgm:cxn modelId="{F0F3E9AE-8BC2-43DD-95CE-717DAD7DC2AA}" type="presOf" srcId="{9445A67C-DD2A-435F-BC73-4AC20879C9E2}" destId="{4B6F1820-DD13-4443-9B89-76C42C63FF56}" srcOrd="0" destOrd="0" presId="urn:microsoft.com/office/officeart/2005/8/layout/venn2"/>
    <dgm:cxn modelId="{1BC5C9D8-79E9-447D-8777-85E56EDDFA7E}" type="presOf" srcId="{D8222580-B7F2-413E-A664-0A7E29A9D5AE}" destId="{524A897F-B43E-490D-96B2-EF75EBF576B2}" srcOrd="0" destOrd="0" presId="urn:microsoft.com/office/officeart/2005/8/layout/venn2"/>
    <dgm:cxn modelId="{F298BBE1-EB0E-407F-A77F-A21355BF2EEF}" srcId="{B92F9F21-24EF-4927-A406-7589767A1040}" destId="{D8222580-B7F2-413E-A664-0A7E29A9D5AE}" srcOrd="1" destOrd="0" parTransId="{FEEA9F74-ECC4-4F81-B6EF-9F4969236CD6}" sibTransId="{0BEC85AE-A1B6-48E4-8B00-7BBC4A8F4552}"/>
    <dgm:cxn modelId="{033F7BE2-F97A-44B4-9088-03FD8D964869}" type="presOf" srcId="{CC7E2BCE-84D3-47F3-9246-A0D0E73A11CE}" destId="{60EEACC2-842F-411C-8938-D7353131538C}" srcOrd="0" destOrd="0" presId="urn:microsoft.com/office/officeart/2005/8/layout/venn2"/>
    <dgm:cxn modelId="{BA99228E-BD16-43B5-86B0-DFB36B76EF0D}" type="presParOf" srcId="{1996497C-1360-4F7C-8330-299891856EA1}" destId="{4B52174A-BD67-4174-82A4-D14F485B618B}" srcOrd="0" destOrd="0" presId="urn:microsoft.com/office/officeart/2005/8/layout/venn2"/>
    <dgm:cxn modelId="{77D619D7-244C-43D0-8EC1-84F610C1EE11}" type="presParOf" srcId="{4B52174A-BD67-4174-82A4-D14F485B618B}" destId="{60EEACC2-842F-411C-8938-D7353131538C}" srcOrd="0" destOrd="0" presId="urn:microsoft.com/office/officeart/2005/8/layout/venn2"/>
    <dgm:cxn modelId="{0A4C8BA9-6A38-4644-AF6D-E8ACD4CA7A31}" type="presParOf" srcId="{4B52174A-BD67-4174-82A4-D14F485B618B}" destId="{F0F04D4A-DDF8-46A8-951F-6495DCD3A331}" srcOrd="1" destOrd="0" presId="urn:microsoft.com/office/officeart/2005/8/layout/venn2"/>
    <dgm:cxn modelId="{4F8D7372-00FA-4BC7-B822-1D31341D7E74}" type="presParOf" srcId="{1996497C-1360-4F7C-8330-299891856EA1}" destId="{51DA2B5C-39A2-46DD-A399-68DC34A2A5F5}" srcOrd="1" destOrd="0" presId="urn:microsoft.com/office/officeart/2005/8/layout/venn2"/>
    <dgm:cxn modelId="{FC1AC198-DC10-47FC-8B2D-365C8453B80A}" type="presParOf" srcId="{51DA2B5C-39A2-46DD-A399-68DC34A2A5F5}" destId="{524A897F-B43E-490D-96B2-EF75EBF576B2}" srcOrd="0" destOrd="0" presId="urn:microsoft.com/office/officeart/2005/8/layout/venn2"/>
    <dgm:cxn modelId="{6FD90BE5-A3D9-4D92-A811-76414473CD29}" type="presParOf" srcId="{51DA2B5C-39A2-46DD-A399-68DC34A2A5F5}" destId="{4CB2CBB0-ED03-4F94-B927-4249805AE2E3}" srcOrd="1" destOrd="0" presId="urn:microsoft.com/office/officeart/2005/8/layout/venn2"/>
    <dgm:cxn modelId="{A9BED214-E2C6-474D-96BC-2C48DDC17FC9}" type="presParOf" srcId="{1996497C-1360-4F7C-8330-299891856EA1}" destId="{C911D62F-0938-4261-87C2-8FC58722135B}" srcOrd="2" destOrd="0" presId="urn:microsoft.com/office/officeart/2005/8/layout/venn2"/>
    <dgm:cxn modelId="{5D777074-9755-46C6-B332-43BBE8408784}" type="presParOf" srcId="{C911D62F-0938-4261-87C2-8FC58722135B}" destId="{4B6F1820-DD13-4443-9B89-76C42C63FF56}" srcOrd="0" destOrd="0" presId="urn:microsoft.com/office/officeart/2005/8/layout/venn2"/>
    <dgm:cxn modelId="{56C7429A-D37E-49FA-813D-4EB0E5E13BB4}" type="presParOf" srcId="{C911D62F-0938-4261-87C2-8FC58722135B}" destId="{628E67E4-9201-45FE-900C-3404059D5B5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EACC2-842F-411C-8938-D7353131538C}">
      <dsp:nvSpPr>
        <dsp:cNvPr id="0" name=""/>
        <dsp:cNvSpPr/>
      </dsp:nvSpPr>
      <dsp:spPr>
        <a:xfrm>
          <a:off x="305975" y="-5249"/>
          <a:ext cx="2376642" cy="2376642"/>
        </a:xfrm>
        <a:prstGeom prst="ellipse">
          <a:avLst/>
        </a:prstGeom>
        <a:solidFill>
          <a:srgbClr val="DC90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900" kern="1200" dirty="0">
              <a:solidFill>
                <a:schemeClr val="bg1"/>
              </a:solidFill>
            </a:rPr>
            <a:t>à + de 1000Km 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900" b="1" kern="1200" dirty="0">
              <a:solidFill>
                <a:schemeClr val="bg1"/>
              </a:solidFill>
            </a:rPr>
            <a:t>5% </a:t>
          </a:r>
          <a:r>
            <a:rPr lang="fr-FR" sz="600" kern="1200" dirty="0">
              <a:solidFill>
                <a:schemeClr val="bg1"/>
              </a:solidFill>
            </a:rPr>
            <a:t>des pratiquants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078978" y="113582"/>
        <a:ext cx="830636" cy="356496"/>
      </dsp:txXfrm>
    </dsp:sp>
    <dsp:sp modelId="{524A897F-B43E-490D-96B2-EF75EBF576B2}">
      <dsp:nvSpPr>
        <dsp:cNvPr id="0" name=""/>
        <dsp:cNvSpPr/>
      </dsp:nvSpPr>
      <dsp:spPr>
        <a:xfrm>
          <a:off x="603055" y="578412"/>
          <a:ext cx="1782481" cy="1803479"/>
        </a:xfrm>
        <a:prstGeom prst="ellipse">
          <a:avLst/>
        </a:prstGeom>
        <a:solidFill>
          <a:srgbClr val="FEAC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900" kern="1200" dirty="0">
              <a:solidFill>
                <a:schemeClr val="accent2">
                  <a:lumMod val="75000"/>
                </a:schemeClr>
              </a:solidFill>
            </a:rPr>
            <a:t>à +de 450Km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900" b="1" i="0" kern="1200" dirty="0">
              <a:solidFill>
                <a:schemeClr val="accent2">
                  <a:lumMod val="75000"/>
                </a:schemeClr>
              </a:solidFill>
            </a:rPr>
            <a:t>20% </a:t>
          </a:r>
          <a:r>
            <a:rPr lang="fr-FR" sz="800" kern="1200" dirty="0">
              <a:solidFill>
                <a:schemeClr val="accent2">
                  <a:lumMod val="75000"/>
                </a:schemeClr>
              </a:solidFill>
            </a:rPr>
            <a:t>d’itinérants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900" b="1" kern="1200" dirty="0">
              <a:solidFill>
                <a:schemeClr val="accent2">
                  <a:lumMod val="75000"/>
                </a:schemeClr>
              </a:solidFill>
            </a:rPr>
            <a:t>10% </a:t>
          </a:r>
          <a:r>
            <a:rPr lang="fr-FR" sz="800" kern="1200" dirty="0">
              <a:solidFill>
                <a:schemeClr val="accent2">
                  <a:lumMod val="75000"/>
                </a:schemeClr>
              </a:solidFill>
            </a:rPr>
            <a:t>de sportifs</a:t>
          </a:r>
        </a:p>
      </dsp:txBody>
      <dsp:txXfrm>
        <a:off x="1078978" y="691129"/>
        <a:ext cx="830636" cy="338152"/>
      </dsp:txXfrm>
    </dsp:sp>
    <dsp:sp modelId="{4B6F1820-DD13-4443-9B89-76C42C63FF56}">
      <dsp:nvSpPr>
        <dsp:cNvPr id="0" name=""/>
        <dsp:cNvSpPr/>
      </dsp:nvSpPr>
      <dsp:spPr>
        <a:xfrm>
          <a:off x="900136" y="1183071"/>
          <a:ext cx="1188321" cy="1188321"/>
        </a:xfrm>
        <a:prstGeom prst="ellipse">
          <a:avLst/>
        </a:prstGeom>
        <a:solidFill>
          <a:srgbClr val="FFE5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900" kern="1200" dirty="0">
              <a:solidFill>
                <a:schemeClr val="accent2">
                  <a:lumMod val="75000"/>
                </a:schemeClr>
              </a:solidFill>
            </a:rPr>
            <a:t>à – de 200Km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900" b="1" kern="1200" dirty="0">
              <a:solidFill>
                <a:schemeClr val="accent2">
                  <a:lumMod val="75000"/>
                </a:schemeClr>
              </a:solidFill>
            </a:rPr>
            <a:t>50% </a:t>
          </a:r>
          <a:r>
            <a:rPr lang="fr-FR" sz="600" b="0" kern="1200" dirty="0">
              <a:solidFill>
                <a:schemeClr val="accent2">
                  <a:lumMod val="75000"/>
                </a:schemeClr>
              </a:solidFill>
            </a:rPr>
            <a:t>des pratiquants</a:t>
          </a:r>
          <a:endParaRPr lang="fr-FR" sz="1050" b="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074161" y="1480151"/>
        <a:ext cx="840269" cy="594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28D65-1D96-4B2B-A40F-888A9A29894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B2690-CDF9-4CD5-B9D0-D099E5C46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26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C6AF14-4645-9C4C-ABD9-413C05279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3F3A1F-55A5-8CE4-FF04-DD106FA2C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088309-F5D8-068F-3992-E856716F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0F1E6F-60C2-3DAE-95F2-6F729C34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682D03-BF41-AD72-EEEA-C8922EA3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32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6FCF2-6ED1-19B1-4E3B-882E76AD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A44BC0-12B3-D7D4-FD99-ACE501BB7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82F9EE-CD59-43B7-63D6-EB925AB9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7BC354-084F-9033-83F0-77979538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9DDA70-F10D-CDA8-302B-64457E28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73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17F1EFF-DC44-6E3E-3986-C8A09D6E0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8C0440-9085-2BE4-93AB-2F1F4B3AA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D7F136-CC2C-33D2-F58C-7291F4EF9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15F75-939E-C712-2C2E-8E188974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B3BC56-94A3-A3D9-B172-DE78C8DB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03367" y="1125339"/>
            <a:ext cx="11137099" cy="4940209"/>
          </a:xfrm>
          <a:custGeom>
            <a:avLst/>
            <a:gdLst/>
            <a:ahLst/>
            <a:cxnLst/>
            <a:rect l="l" t="t" r="r" b="b"/>
            <a:pathLst>
              <a:path w="19057620" h="8879840">
                <a:moveTo>
                  <a:pt x="19057011" y="0"/>
                </a:moveTo>
                <a:lnTo>
                  <a:pt x="0" y="0"/>
                </a:lnTo>
                <a:lnTo>
                  <a:pt x="0" y="8879310"/>
                </a:lnTo>
                <a:lnTo>
                  <a:pt x="14868657" y="8879310"/>
                </a:lnTo>
                <a:lnTo>
                  <a:pt x="14917120" y="8879036"/>
                </a:lnTo>
                <a:lnTo>
                  <a:pt x="14965452" y="8878214"/>
                </a:lnTo>
                <a:lnTo>
                  <a:pt x="15013649" y="8876848"/>
                </a:lnTo>
                <a:lnTo>
                  <a:pt x="15061709" y="8874940"/>
                </a:lnTo>
                <a:lnTo>
                  <a:pt x="15109629" y="8872494"/>
                </a:lnTo>
                <a:lnTo>
                  <a:pt x="15157405" y="8869513"/>
                </a:lnTo>
                <a:lnTo>
                  <a:pt x="15205035" y="8865999"/>
                </a:lnTo>
                <a:lnTo>
                  <a:pt x="15252516" y="8861955"/>
                </a:lnTo>
                <a:lnTo>
                  <a:pt x="15299845" y="8857385"/>
                </a:lnTo>
                <a:lnTo>
                  <a:pt x="15347019" y="8852292"/>
                </a:lnTo>
                <a:lnTo>
                  <a:pt x="15394035" y="8846677"/>
                </a:lnTo>
                <a:lnTo>
                  <a:pt x="15440890" y="8840545"/>
                </a:lnTo>
                <a:lnTo>
                  <a:pt x="15487581" y="8833898"/>
                </a:lnTo>
                <a:lnTo>
                  <a:pt x="15534105" y="8826739"/>
                </a:lnTo>
                <a:lnTo>
                  <a:pt x="15580460" y="8819071"/>
                </a:lnTo>
                <a:lnTo>
                  <a:pt x="15626642" y="8810897"/>
                </a:lnTo>
                <a:lnTo>
                  <a:pt x="15672648" y="8802220"/>
                </a:lnTo>
                <a:lnTo>
                  <a:pt x="15718475" y="8793044"/>
                </a:lnTo>
                <a:lnTo>
                  <a:pt x="15764121" y="8783369"/>
                </a:lnTo>
                <a:lnTo>
                  <a:pt x="15809582" y="8773201"/>
                </a:lnTo>
                <a:lnTo>
                  <a:pt x="15854856" y="8762542"/>
                </a:lnTo>
                <a:lnTo>
                  <a:pt x="15899939" y="8751394"/>
                </a:lnTo>
                <a:lnTo>
                  <a:pt x="15944829" y="8739761"/>
                </a:lnTo>
                <a:lnTo>
                  <a:pt x="15989523" y="8727646"/>
                </a:lnTo>
                <a:lnTo>
                  <a:pt x="16034017" y="8715051"/>
                </a:lnTo>
                <a:lnTo>
                  <a:pt x="16078309" y="8701980"/>
                </a:lnTo>
                <a:lnTo>
                  <a:pt x="16122396" y="8688435"/>
                </a:lnTo>
                <a:lnTo>
                  <a:pt x="16166275" y="8674419"/>
                </a:lnTo>
                <a:lnTo>
                  <a:pt x="16209943" y="8659936"/>
                </a:lnTo>
                <a:lnTo>
                  <a:pt x="16253396" y="8644988"/>
                </a:lnTo>
                <a:lnTo>
                  <a:pt x="16296633" y="8629579"/>
                </a:lnTo>
                <a:lnTo>
                  <a:pt x="16339650" y="8613711"/>
                </a:lnTo>
                <a:lnTo>
                  <a:pt x="16382444" y="8597386"/>
                </a:lnTo>
                <a:lnTo>
                  <a:pt x="16425012" y="8580609"/>
                </a:lnTo>
                <a:lnTo>
                  <a:pt x="16467351" y="8563383"/>
                </a:lnTo>
                <a:lnTo>
                  <a:pt x="16509459" y="8545709"/>
                </a:lnTo>
                <a:lnTo>
                  <a:pt x="16551332" y="8527591"/>
                </a:lnTo>
                <a:lnTo>
                  <a:pt x="16592967" y="8509032"/>
                </a:lnTo>
                <a:lnTo>
                  <a:pt x="16634362" y="8490034"/>
                </a:lnTo>
                <a:lnTo>
                  <a:pt x="16675513" y="8470602"/>
                </a:lnTo>
                <a:lnTo>
                  <a:pt x="16716418" y="8450737"/>
                </a:lnTo>
                <a:lnTo>
                  <a:pt x="16757073" y="8430443"/>
                </a:lnTo>
                <a:lnTo>
                  <a:pt x="16797476" y="8409723"/>
                </a:lnTo>
                <a:lnTo>
                  <a:pt x="16837624" y="8388579"/>
                </a:lnTo>
                <a:lnTo>
                  <a:pt x="16877513" y="8367015"/>
                </a:lnTo>
                <a:lnTo>
                  <a:pt x="16917141" y="8345033"/>
                </a:lnTo>
                <a:lnTo>
                  <a:pt x="16956505" y="8322637"/>
                </a:lnTo>
                <a:lnTo>
                  <a:pt x="16995602" y="8299829"/>
                </a:lnTo>
                <a:lnTo>
                  <a:pt x="17034429" y="8276613"/>
                </a:lnTo>
                <a:lnTo>
                  <a:pt x="17072983" y="8252991"/>
                </a:lnTo>
                <a:lnTo>
                  <a:pt x="17111261" y="8228966"/>
                </a:lnTo>
                <a:lnTo>
                  <a:pt x="17149260" y="8204541"/>
                </a:lnTo>
                <a:lnTo>
                  <a:pt x="17186977" y="8179719"/>
                </a:lnTo>
                <a:lnTo>
                  <a:pt x="17224409" y="8154504"/>
                </a:lnTo>
                <a:lnTo>
                  <a:pt x="17261554" y="8128897"/>
                </a:lnTo>
                <a:lnTo>
                  <a:pt x="17298408" y="8102903"/>
                </a:lnTo>
                <a:lnTo>
                  <a:pt x="17334968" y="8076523"/>
                </a:lnTo>
                <a:lnTo>
                  <a:pt x="17371232" y="8049761"/>
                </a:lnTo>
                <a:lnTo>
                  <a:pt x="17407196" y="8022621"/>
                </a:lnTo>
                <a:lnTo>
                  <a:pt x="17442858" y="7995103"/>
                </a:lnTo>
                <a:lnTo>
                  <a:pt x="17478214" y="7967213"/>
                </a:lnTo>
                <a:lnTo>
                  <a:pt x="17513262" y="7938952"/>
                </a:lnTo>
                <a:lnTo>
                  <a:pt x="17547998" y="7910324"/>
                </a:lnTo>
                <a:lnTo>
                  <a:pt x="17582420" y="7881332"/>
                </a:lnTo>
                <a:lnTo>
                  <a:pt x="17616525" y="7851978"/>
                </a:lnTo>
                <a:lnTo>
                  <a:pt x="17650310" y="7822266"/>
                </a:lnTo>
                <a:lnTo>
                  <a:pt x="17683771" y="7792197"/>
                </a:lnTo>
                <a:lnTo>
                  <a:pt x="17716907" y="7761777"/>
                </a:lnTo>
                <a:lnTo>
                  <a:pt x="17749713" y="7731006"/>
                </a:lnTo>
                <a:lnTo>
                  <a:pt x="17782188" y="7699889"/>
                </a:lnTo>
                <a:lnTo>
                  <a:pt x="17814327" y="7668429"/>
                </a:lnTo>
                <a:lnTo>
                  <a:pt x="17846129" y="7636627"/>
                </a:lnTo>
                <a:lnTo>
                  <a:pt x="17877590" y="7604487"/>
                </a:lnTo>
                <a:lnTo>
                  <a:pt x="17908707" y="7572013"/>
                </a:lnTo>
                <a:lnTo>
                  <a:pt x="17939477" y="7539206"/>
                </a:lnTo>
                <a:lnTo>
                  <a:pt x="17969898" y="7506071"/>
                </a:lnTo>
                <a:lnTo>
                  <a:pt x="17999966" y="7472609"/>
                </a:lnTo>
                <a:lnTo>
                  <a:pt x="18029679" y="7438825"/>
                </a:lnTo>
                <a:lnTo>
                  <a:pt x="18059032" y="7404720"/>
                </a:lnTo>
                <a:lnTo>
                  <a:pt x="18088025" y="7370297"/>
                </a:lnTo>
                <a:lnTo>
                  <a:pt x="18116653" y="7335561"/>
                </a:lnTo>
                <a:lnTo>
                  <a:pt x="18144914" y="7300513"/>
                </a:lnTo>
                <a:lnTo>
                  <a:pt x="18172804" y="7265157"/>
                </a:lnTo>
                <a:lnTo>
                  <a:pt x="18200321" y="7229495"/>
                </a:lnTo>
                <a:lnTo>
                  <a:pt x="18227462" y="7193531"/>
                </a:lnTo>
                <a:lnTo>
                  <a:pt x="18254224" y="7157268"/>
                </a:lnTo>
                <a:lnTo>
                  <a:pt x="18280603" y="7120707"/>
                </a:lnTo>
                <a:lnTo>
                  <a:pt x="18306598" y="7083853"/>
                </a:lnTo>
                <a:lnTo>
                  <a:pt x="18332204" y="7046709"/>
                </a:lnTo>
                <a:lnTo>
                  <a:pt x="18357420" y="7009276"/>
                </a:lnTo>
                <a:lnTo>
                  <a:pt x="18382241" y="6971559"/>
                </a:lnTo>
                <a:lnTo>
                  <a:pt x="18406666" y="6933560"/>
                </a:lnTo>
                <a:lnTo>
                  <a:pt x="18430691" y="6895282"/>
                </a:lnTo>
                <a:lnTo>
                  <a:pt x="18454313" y="6856728"/>
                </a:lnTo>
                <a:lnTo>
                  <a:pt x="18477530" y="6817902"/>
                </a:lnTo>
                <a:lnTo>
                  <a:pt x="18500338" y="6778805"/>
                </a:lnTo>
                <a:lnTo>
                  <a:pt x="18522734" y="6739441"/>
                </a:lnTo>
                <a:lnTo>
                  <a:pt x="18544716" y="6699812"/>
                </a:lnTo>
                <a:lnTo>
                  <a:pt x="18566280" y="6659923"/>
                </a:lnTo>
                <a:lnTo>
                  <a:pt x="18587423" y="6619775"/>
                </a:lnTo>
                <a:lnTo>
                  <a:pt x="18608144" y="6579372"/>
                </a:lnTo>
                <a:lnTo>
                  <a:pt x="18628438" y="6538717"/>
                </a:lnTo>
                <a:lnTo>
                  <a:pt x="18648302" y="6497812"/>
                </a:lnTo>
                <a:lnTo>
                  <a:pt x="18667735" y="6456661"/>
                </a:lnTo>
                <a:lnTo>
                  <a:pt x="18686732" y="6415266"/>
                </a:lnTo>
                <a:lnTo>
                  <a:pt x="18705291" y="6373631"/>
                </a:lnTo>
                <a:lnTo>
                  <a:pt x="18723409" y="6331758"/>
                </a:lnTo>
                <a:lnTo>
                  <a:pt x="18741083" y="6289650"/>
                </a:lnTo>
                <a:lnTo>
                  <a:pt x="18758310" y="6247311"/>
                </a:lnTo>
                <a:lnTo>
                  <a:pt x="18775087" y="6204743"/>
                </a:lnTo>
                <a:lnTo>
                  <a:pt x="18791411" y="6161949"/>
                </a:lnTo>
                <a:lnTo>
                  <a:pt x="18807279" y="6118932"/>
                </a:lnTo>
                <a:lnTo>
                  <a:pt x="18822689" y="6075696"/>
                </a:lnTo>
                <a:lnTo>
                  <a:pt x="18837637" y="6032242"/>
                </a:lnTo>
                <a:lnTo>
                  <a:pt x="18852120" y="5988574"/>
                </a:lnTo>
                <a:lnTo>
                  <a:pt x="18866135" y="5944695"/>
                </a:lnTo>
                <a:lnTo>
                  <a:pt x="18879680" y="5900609"/>
                </a:lnTo>
                <a:lnTo>
                  <a:pt x="18892751" y="5856316"/>
                </a:lnTo>
                <a:lnTo>
                  <a:pt x="18905346" y="5811822"/>
                </a:lnTo>
                <a:lnTo>
                  <a:pt x="18917462" y="5767129"/>
                </a:lnTo>
                <a:lnTo>
                  <a:pt x="18929095" y="5722239"/>
                </a:lnTo>
                <a:lnTo>
                  <a:pt x="18940242" y="5677155"/>
                </a:lnTo>
                <a:lnTo>
                  <a:pt x="18950902" y="5631881"/>
                </a:lnTo>
                <a:lnTo>
                  <a:pt x="18961070" y="5586420"/>
                </a:lnTo>
                <a:lnTo>
                  <a:pt x="18970744" y="5540774"/>
                </a:lnTo>
                <a:lnTo>
                  <a:pt x="18979921" y="5494947"/>
                </a:lnTo>
                <a:lnTo>
                  <a:pt x="18988598" y="5448941"/>
                </a:lnTo>
                <a:lnTo>
                  <a:pt x="18996772" y="5402759"/>
                </a:lnTo>
                <a:lnTo>
                  <a:pt x="19004439" y="5356405"/>
                </a:lnTo>
                <a:lnTo>
                  <a:pt x="19011598" y="5309881"/>
                </a:lnTo>
                <a:lnTo>
                  <a:pt x="19018245" y="5263190"/>
                </a:lnTo>
                <a:lnTo>
                  <a:pt x="19024378" y="5216335"/>
                </a:lnTo>
                <a:lnTo>
                  <a:pt x="19029992" y="5169319"/>
                </a:lnTo>
                <a:lnTo>
                  <a:pt x="19035086" y="5122145"/>
                </a:lnTo>
                <a:lnTo>
                  <a:pt x="19039656" y="5074816"/>
                </a:lnTo>
                <a:lnTo>
                  <a:pt x="19043699" y="5027335"/>
                </a:lnTo>
                <a:lnTo>
                  <a:pt x="19047213" y="4979704"/>
                </a:lnTo>
                <a:lnTo>
                  <a:pt x="19050195" y="4931928"/>
                </a:lnTo>
                <a:lnTo>
                  <a:pt x="19052641" y="4884008"/>
                </a:lnTo>
                <a:lnTo>
                  <a:pt x="19054548" y="4835948"/>
                </a:lnTo>
                <a:lnTo>
                  <a:pt x="19055914" y="4787751"/>
                </a:lnTo>
                <a:lnTo>
                  <a:pt x="19056736" y="4739419"/>
                </a:lnTo>
                <a:lnTo>
                  <a:pt x="19057011" y="4690956"/>
                </a:lnTo>
                <a:lnTo>
                  <a:pt x="19057011" y="0"/>
                </a:lnTo>
                <a:close/>
              </a:path>
            </a:pathLst>
          </a:custGeom>
          <a:solidFill>
            <a:srgbClr val="FEECE0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7" name="bg object 17"/>
          <p:cNvPicPr/>
          <p:nvPr/>
        </p:nvPicPr>
        <p:blipFill rotWithShape="1">
          <a:blip r:embed="rId2" cstate="print"/>
          <a:srcRect l="-5315" t="-3576" r="40060" b="-10698"/>
          <a:stretch/>
        </p:blipFill>
        <p:spPr>
          <a:xfrm>
            <a:off x="317500" y="282234"/>
            <a:ext cx="1248627" cy="841291"/>
          </a:xfrm>
          <a:prstGeom prst="rect">
            <a:avLst/>
          </a:prstGeom>
        </p:spPr>
      </p:pic>
      <p:sp>
        <p:nvSpPr>
          <p:cNvPr id="26" name="object 17">
            <a:extLst>
              <a:ext uri="{FF2B5EF4-FFF2-40B4-BE49-F238E27FC236}">
                <a16:creationId xmlns:a16="http://schemas.microsoft.com/office/drawing/2014/main" id="{C1897928-D4F4-648B-CF31-3CEC3B033D54}"/>
              </a:ext>
            </a:extLst>
          </p:cNvPr>
          <p:cNvSpPr/>
          <p:nvPr userDrawn="1"/>
        </p:nvSpPr>
        <p:spPr>
          <a:xfrm>
            <a:off x="1659745" y="337573"/>
            <a:ext cx="0" cy="590689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708"/>
                </a:lnTo>
              </a:path>
            </a:pathLst>
          </a:custGeom>
          <a:ln w="20941">
            <a:solidFill>
              <a:srgbClr val="293879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56A7DE47-E82A-8A03-24E7-C48E5FAAABA8}"/>
              </a:ext>
            </a:extLst>
          </p:cNvPr>
          <p:cNvSpPr/>
          <p:nvPr userDrawn="1"/>
        </p:nvSpPr>
        <p:spPr>
          <a:xfrm>
            <a:off x="10670888" y="337573"/>
            <a:ext cx="0" cy="590689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708"/>
                </a:lnTo>
              </a:path>
            </a:pathLst>
          </a:custGeom>
          <a:ln w="20941">
            <a:solidFill>
              <a:srgbClr val="FC5938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bg object 17">
            <a:extLst>
              <a:ext uri="{FF2B5EF4-FFF2-40B4-BE49-F238E27FC236}">
                <a16:creationId xmlns:a16="http://schemas.microsoft.com/office/drawing/2014/main" id="{766629C1-B42E-F0EE-7CB9-D526B7763B92}"/>
              </a:ext>
            </a:extLst>
          </p:cNvPr>
          <p:cNvPicPr/>
          <p:nvPr userDrawn="1"/>
        </p:nvPicPr>
        <p:blipFill rotWithShape="1">
          <a:blip r:embed="rId2" cstate="print"/>
          <a:srcRect l="56803" t="535"/>
          <a:stretch/>
        </p:blipFill>
        <p:spPr>
          <a:xfrm>
            <a:off x="10777547" y="215885"/>
            <a:ext cx="862919" cy="840037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C6A74456-7A1E-21F6-F935-4D261EAA6655}"/>
              </a:ext>
            </a:extLst>
          </p:cNvPr>
          <p:cNvSpPr txBox="1"/>
          <p:nvPr userDrawn="1"/>
        </p:nvSpPr>
        <p:spPr>
          <a:xfrm>
            <a:off x="6068513" y="6270091"/>
            <a:ext cx="1838812" cy="59768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983"/>
              </a:lnSpc>
              <a:spcBef>
                <a:spcPts val="61"/>
              </a:spcBef>
            </a:pPr>
            <a:r>
              <a:rPr sz="1910" dirty="0">
                <a:solidFill>
                  <a:srgbClr val="293879"/>
                </a:solidFill>
                <a:latin typeface="Milocha"/>
                <a:cs typeface="Milocha"/>
              </a:rPr>
              <a:t>Développer</a:t>
            </a:r>
            <a:r>
              <a:rPr sz="1910" spc="197" dirty="0">
                <a:solidFill>
                  <a:srgbClr val="293879"/>
                </a:solidFill>
                <a:latin typeface="Milocha"/>
                <a:cs typeface="Milocha"/>
              </a:rPr>
              <a:t> </a:t>
            </a:r>
            <a:r>
              <a:rPr sz="1910" spc="-15" dirty="0">
                <a:solidFill>
                  <a:srgbClr val="293879"/>
                </a:solidFill>
                <a:latin typeface="Milocha"/>
                <a:cs typeface="Milocha"/>
              </a:rPr>
              <a:t>le</a:t>
            </a:r>
            <a:endParaRPr sz="1910" dirty="0">
              <a:latin typeface="Milocha"/>
              <a:cs typeface="Milocha"/>
            </a:endParaRPr>
          </a:p>
          <a:p>
            <a:pPr marL="7701">
              <a:lnSpc>
                <a:spcPts val="2638"/>
              </a:lnSpc>
            </a:pPr>
            <a:r>
              <a:rPr sz="2456" spc="24" dirty="0">
                <a:solidFill>
                  <a:srgbClr val="FC5938"/>
                </a:solidFill>
                <a:latin typeface="Milocha"/>
                <a:cs typeface="Milocha"/>
              </a:rPr>
              <a:t>vélotourisme</a:t>
            </a:r>
            <a:endParaRPr sz="2456" dirty="0">
              <a:latin typeface="Milocha"/>
              <a:cs typeface="Milocha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id="{EEF9FD62-0785-DED1-E0DD-5ED72813D3A7}"/>
              </a:ext>
            </a:extLst>
          </p:cNvPr>
          <p:cNvGrpSpPr/>
          <p:nvPr userDrawn="1"/>
        </p:nvGrpSpPr>
        <p:grpSpPr>
          <a:xfrm>
            <a:off x="5180122" y="6225781"/>
            <a:ext cx="712805" cy="562579"/>
            <a:chOff x="4092714" y="520683"/>
            <a:chExt cx="1175385" cy="927735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FBC3DAD3-74D6-D44D-FE6C-A283888B7C9F}"/>
                </a:ext>
              </a:extLst>
            </p:cNvPr>
            <p:cNvSpPr/>
            <p:nvPr/>
          </p:nvSpPr>
          <p:spPr>
            <a:xfrm>
              <a:off x="4092702" y="1381829"/>
              <a:ext cx="1175385" cy="66040"/>
            </a:xfrm>
            <a:custGeom>
              <a:avLst/>
              <a:gdLst/>
              <a:ahLst/>
              <a:cxnLst/>
              <a:rect l="l" t="t" r="r" b="b"/>
              <a:pathLst>
                <a:path w="1175385" h="66040">
                  <a:moveTo>
                    <a:pt x="455447" y="33020"/>
                  </a:moveTo>
                  <a:lnTo>
                    <a:pt x="411505" y="13512"/>
                  </a:lnTo>
                  <a:lnTo>
                    <a:pt x="362216" y="6375"/>
                  </a:lnTo>
                  <a:lnTo>
                    <a:pt x="299707" y="1689"/>
                  </a:lnTo>
                  <a:lnTo>
                    <a:pt x="227723" y="0"/>
                  </a:lnTo>
                  <a:lnTo>
                    <a:pt x="155752" y="1689"/>
                  </a:lnTo>
                  <a:lnTo>
                    <a:pt x="93243" y="6375"/>
                  </a:lnTo>
                  <a:lnTo>
                    <a:pt x="43942" y="13512"/>
                  </a:lnTo>
                  <a:lnTo>
                    <a:pt x="11620" y="22580"/>
                  </a:lnTo>
                  <a:lnTo>
                    <a:pt x="0" y="33020"/>
                  </a:lnTo>
                  <a:lnTo>
                    <a:pt x="11620" y="43446"/>
                  </a:lnTo>
                  <a:lnTo>
                    <a:pt x="43942" y="52514"/>
                  </a:lnTo>
                  <a:lnTo>
                    <a:pt x="93243" y="59664"/>
                  </a:lnTo>
                  <a:lnTo>
                    <a:pt x="155752" y="64350"/>
                  </a:lnTo>
                  <a:lnTo>
                    <a:pt x="227723" y="66027"/>
                  </a:lnTo>
                  <a:lnTo>
                    <a:pt x="299707" y="64350"/>
                  </a:lnTo>
                  <a:lnTo>
                    <a:pt x="362216" y="59664"/>
                  </a:lnTo>
                  <a:lnTo>
                    <a:pt x="411505" y="52514"/>
                  </a:lnTo>
                  <a:lnTo>
                    <a:pt x="443839" y="43446"/>
                  </a:lnTo>
                  <a:lnTo>
                    <a:pt x="455447" y="33020"/>
                  </a:lnTo>
                  <a:close/>
                </a:path>
                <a:path w="1175385" h="66040">
                  <a:moveTo>
                    <a:pt x="1175385" y="33020"/>
                  </a:moveTo>
                  <a:lnTo>
                    <a:pt x="1131455" y="13512"/>
                  </a:lnTo>
                  <a:lnTo>
                    <a:pt x="1082154" y="6375"/>
                  </a:lnTo>
                  <a:lnTo>
                    <a:pt x="1019644" y="1689"/>
                  </a:lnTo>
                  <a:lnTo>
                    <a:pt x="947674" y="0"/>
                  </a:lnTo>
                  <a:lnTo>
                    <a:pt x="875690" y="1689"/>
                  </a:lnTo>
                  <a:lnTo>
                    <a:pt x="813181" y="6375"/>
                  </a:lnTo>
                  <a:lnTo>
                    <a:pt x="763879" y="13512"/>
                  </a:lnTo>
                  <a:lnTo>
                    <a:pt x="731558" y="22580"/>
                  </a:lnTo>
                  <a:lnTo>
                    <a:pt x="719950" y="33020"/>
                  </a:lnTo>
                  <a:lnTo>
                    <a:pt x="731558" y="43446"/>
                  </a:lnTo>
                  <a:lnTo>
                    <a:pt x="763879" y="52514"/>
                  </a:lnTo>
                  <a:lnTo>
                    <a:pt x="813181" y="59664"/>
                  </a:lnTo>
                  <a:lnTo>
                    <a:pt x="875690" y="64350"/>
                  </a:lnTo>
                  <a:lnTo>
                    <a:pt x="947674" y="66027"/>
                  </a:lnTo>
                  <a:lnTo>
                    <a:pt x="1019644" y="64350"/>
                  </a:lnTo>
                  <a:lnTo>
                    <a:pt x="1082154" y="59664"/>
                  </a:lnTo>
                  <a:lnTo>
                    <a:pt x="1131455" y="52514"/>
                  </a:lnTo>
                  <a:lnTo>
                    <a:pt x="1163777" y="43446"/>
                  </a:lnTo>
                  <a:lnTo>
                    <a:pt x="1175385" y="33020"/>
                  </a:lnTo>
                  <a:close/>
                </a:path>
              </a:pathLst>
            </a:custGeom>
            <a:solidFill>
              <a:srgbClr val="FF8A7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BAD5F78-B936-F83B-D001-5E3171FF06E3}"/>
                </a:ext>
              </a:extLst>
            </p:cNvPr>
            <p:cNvSpPr/>
            <p:nvPr/>
          </p:nvSpPr>
          <p:spPr>
            <a:xfrm>
              <a:off x="4350334" y="897349"/>
              <a:ext cx="433705" cy="19050"/>
            </a:xfrm>
            <a:custGeom>
              <a:avLst/>
              <a:gdLst/>
              <a:ahLst/>
              <a:cxnLst/>
              <a:rect l="l" t="t" r="r" b="b"/>
              <a:pathLst>
                <a:path w="433704" h="19050">
                  <a:moveTo>
                    <a:pt x="433400" y="0"/>
                  </a:move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16510"/>
                  </a:lnTo>
                  <a:lnTo>
                    <a:pt x="965" y="16510"/>
                  </a:lnTo>
                  <a:lnTo>
                    <a:pt x="965" y="19050"/>
                  </a:lnTo>
                  <a:lnTo>
                    <a:pt x="433400" y="19050"/>
                  </a:lnTo>
                  <a:lnTo>
                    <a:pt x="433400" y="16510"/>
                  </a:lnTo>
                  <a:lnTo>
                    <a:pt x="433400" y="2540"/>
                  </a:lnTo>
                  <a:lnTo>
                    <a:pt x="433400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9F4CD988-264A-6F09-B5EF-E6A364EE75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8624" y="792658"/>
              <a:ext cx="270540" cy="407557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BCCD44F4-20FF-39EE-25A3-2AE9CB40881A}"/>
                </a:ext>
              </a:extLst>
            </p:cNvPr>
            <p:cNvSpPr/>
            <p:nvPr/>
          </p:nvSpPr>
          <p:spPr>
            <a:xfrm>
              <a:off x="4290911" y="1168621"/>
              <a:ext cx="779780" cy="59690"/>
            </a:xfrm>
            <a:custGeom>
              <a:avLst/>
              <a:gdLst/>
              <a:ahLst/>
              <a:cxnLst/>
              <a:rect l="l" t="t" r="r" b="b"/>
              <a:pathLst>
                <a:path w="779779" h="59690">
                  <a:moveTo>
                    <a:pt x="59423" y="29806"/>
                  </a:moveTo>
                  <a:lnTo>
                    <a:pt x="57086" y="18199"/>
                  </a:lnTo>
                  <a:lnTo>
                    <a:pt x="50723" y="8724"/>
                  </a:lnTo>
                  <a:lnTo>
                    <a:pt x="41275" y="2336"/>
                  </a:lnTo>
                  <a:lnTo>
                    <a:pt x="29705" y="0"/>
                  </a:lnTo>
                  <a:lnTo>
                    <a:pt x="18135" y="2336"/>
                  </a:lnTo>
                  <a:lnTo>
                    <a:pt x="8699" y="8724"/>
                  </a:lnTo>
                  <a:lnTo>
                    <a:pt x="2324" y="18199"/>
                  </a:lnTo>
                  <a:lnTo>
                    <a:pt x="0" y="29806"/>
                  </a:lnTo>
                  <a:lnTo>
                    <a:pt x="2324" y="41402"/>
                  </a:lnTo>
                  <a:lnTo>
                    <a:pt x="8699" y="50876"/>
                  </a:lnTo>
                  <a:lnTo>
                    <a:pt x="18135" y="57264"/>
                  </a:lnTo>
                  <a:lnTo>
                    <a:pt x="29705" y="59601"/>
                  </a:lnTo>
                  <a:lnTo>
                    <a:pt x="41275" y="57264"/>
                  </a:lnTo>
                  <a:lnTo>
                    <a:pt x="50723" y="50876"/>
                  </a:lnTo>
                  <a:lnTo>
                    <a:pt x="57086" y="41402"/>
                  </a:lnTo>
                  <a:lnTo>
                    <a:pt x="59423" y="29806"/>
                  </a:lnTo>
                  <a:close/>
                </a:path>
                <a:path w="779779" h="59690">
                  <a:moveTo>
                    <a:pt x="779183" y="29806"/>
                  </a:moveTo>
                  <a:lnTo>
                    <a:pt x="776846" y="18199"/>
                  </a:lnTo>
                  <a:lnTo>
                    <a:pt x="770470" y="8724"/>
                  </a:lnTo>
                  <a:lnTo>
                    <a:pt x="761022" y="2336"/>
                  </a:lnTo>
                  <a:lnTo>
                    <a:pt x="749465" y="0"/>
                  </a:lnTo>
                  <a:lnTo>
                    <a:pt x="737895" y="2336"/>
                  </a:lnTo>
                  <a:lnTo>
                    <a:pt x="728446" y="8724"/>
                  </a:lnTo>
                  <a:lnTo>
                    <a:pt x="722083" y="18199"/>
                  </a:lnTo>
                  <a:lnTo>
                    <a:pt x="719747" y="29806"/>
                  </a:lnTo>
                  <a:lnTo>
                    <a:pt x="722083" y="41402"/>
                  </a:lnTo>
                  <a:lnTo>
                    <a:pt x="728446" y="50876"/>
                  </a:lnTo>
                  <a:lnTo>
                    <a:pt x="737895" y="57264"/>
                  </a:lnTo>
                  <a:lnTo>
                    <a:pt x="749465" y="59601"/>
                  </a:lnTo>
                  <a:lnTo>
                    <a:pt x="761022" y="57264"/>
                  </a:lnTo>
                  <a:lnTo>
                    <a:pt x="770470" y="50876"/>
                  </a:lnTo>
                  <a:lnTo>
                    <a:pt x="776846" y="41402"/>
                  </a:lnTo>
                  <a:lnTo>
                    <a:pt x="779183" y="29806"/>
                  </a:lnTo>
                  <a:close/>
                </a:path>
              </a:pathLst>
            </a:custGeom>
            <a:solidFill>
              <a:srgbClr val="C417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133A1BCD-542F-03E2-EA27-41DE73C7282D}"/>
                </a:ext>
              </a:extLst>
            </p:cNvPr>
            <p:cNvSpPr/>
            <p:nvPr/>
          </p:nvSpPr>
          <p:spPr>
            <a:xfrm>
              <a:off x="4095481" y="817356"/>
              <a:ext cx="1170305" cy="607060"/>
            </a:xfrm>
            <a:custGeom>
              <a:avLst/>
              <a:gdLst/>
              <a:ahLst/>
              <a:cxnLst/>
              <a:rect l="l" t="t" r="r" b="b"/>
              <a:pathLst>
                <a:path w="1170304" h="607060">
                  <a:moveTo>
                    <a:pt x="225145" y="155157"/>
                  </a:moveTo>
                  <a:lnTo>
                    <a:pt x="179816" y="159755"/>
                  </a:lnTo>
                  <a:lnTo>
                    <a:pt x="137569" y="172939"/>
                  </a:lnTo>
                  <a:lnTo>
                    <a:pt x="99316" y="193793"/>
                  </a:lnTo>
                  <a:lnTo>
                    <a:pt x="65970" y="221401"/>
                  </a:lnTo>
                  <a:lnTo>
                    <a:pt x="38446" y="254848"/>
                  </a:lnTo>
                  <a:lnTo>
                    <a:pt x="17655" y="293219"/>
                  </a:lnTo>
                  <a:lnTo>
                    <a:pt x="4511" y="335597"/>
                  </a:lnTo>
                  <a:lnTo>
                    <a:pt x="32" y="380019"/>
                  </a:lnTo>
                  <a:lnTo>
                    <a:pt x="0" y="381789"/>
                  </a:lnTo>
                  <a:lnTo>
                    <a:pt x="4511" y="426536"/>
                  </a:lnTo>
                  <a:lnTo>
                    <a:pt x="17655" y="468913"/>
                  </a:lnTo>
                  <a:lnTo>
                    <a:pt x="38446" y="507281"/>
                  </a:lnTo>
                  <a:lnTo>
                    <a:pt x="65970" y="540726"/>
                  </a:lnTo>
                  <a:lnTo>
                    <a:pt x="99316" y="568333"/>
                  </a:lnTo>
                  <a:lnTo>
                    <a:pt x="137569" y="589185"/>
                  </a:lnTo>
                  <a:lnTo>
                    <a:pt x="179816" y="602368"/>
                  </a:lnTo>
                  <a:lnTo>
                    <a:pt x="225145" y="606965"/>
                  </a:lnTo>
                  <a:lnTo>
                    <a:pt x="275043" y="601378"/>
                  </a:lnTo>
                  <a:lnTo>
                    <a:pt x="314293" y="587783"/>
                  </a:lnTo>
                  <a:lnTo>
                    <a:pt x="225145" y="587783"/>
                  </a:lnTo>
                  <a:lnTo>
                    <a:pt x="177947" y="582314"/>
                  </a:lnTo>
                  <a:lnTo>
                    <a:pt x="134591" y="566740"/>
                  </a:lnTo>
                  <a:lnTo>
                    <a:pt x="96322" y="542313"/>
                  </a:lnTo>
                  <a:lnTo>
                    <a:pt x="64388" y="510281"/>
                  </a:lnTo>
                  <a:lnTo>
                    <a:pt x="40035" y="471896"/>
                  </a:lnTo>
                  <a:lnTo>
                    <a:pt x="24509" y="428408"/>
                  </a:lnTo>
                  <a:lnTo>
                    <a:pt x="19140" y="381789"/>
                  </a:lnTo>
                  <a:lnTo>
                    <a:pt x="19178" y="380019"/>
                  </a:lnTo>
                  <a:lnTo>
                    <a:pt x="24509" y="333721"/>
                  </a:lnTo>
                  <a:lnTo>
                    <a:pt x="40035" y="290230"/>
                  </a:lnTo>
                  <a:lnTo>
                    <a:pt x="64388" y="251843"/>
                  </a:lnTo>
                  <a:lnTo>
                    <a:pt x="96322" y="219811"/>
                  </a:lnTo>
                  <a:lnTo>
                    <a:pt x="134591" y="195382"/>
                  </a:lnTo>
                  <a:lnTo>
                    <a:pt x="177947" y="179809"/>
                  </a:lnTo>
                  <a:lnTo>
                    <a:pt x="225145" y="174340"/>
                  </a:lnTo>
                  <a:lnTo>
                    <a:pt x="314172" y="174340"/>
                  </a:lnTo>
                  <a:lnTo>
                    <a:pt x="297369" y="167073"/>
                  </a:lnTo>
                  <a:lnTo>
                    <a:pt x="262221" y="158218"/>
                  </a:lnTo>
                  <a:lnTo>
                    <a:pt x="225145" y="155157"/>
                  </a:lnTo>
                  <a:close/>
                </a:path>
                <a:path w="1170304" h="607060">
                  <a:moveTo>
                    <a:pt x="874939" y="136278"/>
                  </a:moveTo>
                  <a:lnTo>
                    <a:pt x="854812" y="136278"/>
                  </a:lnTo>
                  <a:lnTo>
                    <a:pt x="865712" y="169586"/>
                  </a:lnTo>
                  <a:lnTo>
                    <a:pt x="825296" y="189728"/>
                  </a:lnTo>
                  <a:lnTo>
                    <a:pt x="789964" y="217261"/>
                  </a:lnTo>
                  <a:lnTo>
                    <a:pt x="760727" y="251174"/>
                  </a:lnTo>
                  <a:lnTo>
                    <a:pt x="738593" y="290453"/>
                  </a:lnTo>
                  <a:lnTo>
                    <a:pt x="724572" y="334088"/>
                  </a:lnTo>
                  <a:lnTo>
                    <a:pt x="719784" y="380019"/>
                  </a:lnTo>
                  <a:lnTo>
                    <a:pt x="719747" y="381789"/>
                  </a:lnTo>
                  <a:lnTo>
                    <a:pt x="724258" y="426536"/>
                  </a:lnTo>
                  <a:lnTo>
                    <a:pt x="737401" y="468913"/>
                  </a:lnTo>
                  <a:lnTo>
                    <a:pt x="758191" y="507281"/>
                  </a:lnTo>
                  <a:lnTo>
                    <a:pt x="785714" y="540726"/>
                  </a:lnTo>
                  <a:lnTo>
                    <a:pt x="819059" y="568333"/>
                  </a:lnTo>
                  <a:lnTo>
                    <a:pt x="857312" y="589185"/>
                  </a:lnTo>
                  <a:lnTo>
                    <a:pt x="899561" y="602368"/>
                  </a:lnTo>
                  <a:lnTo>
                    <a:pt x="944893" y="606965"/>
                  </a:lnTo>
                  <a:lnTo>
                    <a:pt x="990225" y="602368"/>
                  </a:lnTo>
                  <a:lnTo>
                    <a:pt x="1032473" y="589185"/>
                  </a:lnTo>
                  <a:lnTo>
                    <a:pt x="1035046" y="587783"/>
                  </a:lnTo>
                  <a:lnTo>
                    <a:pt x="944893" y="587783"/>
                  </a:lnTo>
                  <a:lnTo>
                    <a:pt x="897694" y="582314"/>
                  </a:lnTo>
                  <a:lnTo>
                    <a:pt x="854336" y="566740"/>
                  </a:lnTo>
                  <a:lnTo>
                    <a:pt x="816066" y="542313"/>
                  </a:lnTo>
                  <a:lnTo>
                    <a:pt x="784130" y="510281"/>
                  </a:lnTo>
                  <a:lnTo>
                    <a:pt x="759775" y="471896"/>
                  </a:lnTo>
                  <a:lnTo>
                    <a:pt x="744247" y="428408"/>
                  </a:lnTo>
                  <a:lnTo>
                    <a:pt x="738794" y="381066"/>
                  </a:lnTo>
                  <a:lnTo>
                    <a:pt x="745164" y="329977"/>
                  </a:lnTo>
                  <a:lnTo>
                    <a:pt x="763218" y="283525"/>
                  </a:lnTo>
                  <a:lnTo>
                    <a:pt x="791374" y="243295"/>
                  </a:lnTo>
                  <a:lnTo>
                    <a:pt x="828052" y="210871"/>
                  </a:lnTo>
                  <a:lnTo>
                    <a:pt x="871670" y="187837"/>
                  </a:lnTo>
                  <a:lnTo>
                    <a:pt x="891798" y="187837"/>
                  </a:lnTo>
                  <a:lnTo>
                    <a:pt x="889837" y="181837"/>
                  </a:lnTo>
                  <a:lnTo>
                    <a:pt x="903153" y="178607"/>
                  </a:lnTo>
                  <a:lnTo>
                    <a:pt x="916787" y="176259"/>
                  </a:lnTo>
                  <a:lnTo>
                    <a:pt x="930711" y="174825"/>
                  </a:lnTo>
                  <a:lnTo>
                    <a:pt x="944893" y="174340"/>
                  </a:lnTo>
                  <a:lnTo>
                    <a:pt x="1035043" y="174340"/>
                  </a:lnTo>
                  <a:lnTo>
                    <a:pt x="1032473" y="172939"/>
                  </a:lnTo>
                  <a:lnTo>
                    <a:pt x="1002535" y="163597"/>
                  </a:lnTo>
                  <a:lnTo>
                    <a:pt x="883868" y="163597"/>
                  </a:lnTo>
                  <a:lnTo>
                    <a:pt x="874939" y="136278"/>
                  </a:lnTo>
                  <a:close/>
                </a:path>
                <a:path w="1170304" h="607060">
                  <a:moveTo>
                    <a:pt x="314172" y="174340"/>
                  </a:moveTo>
                  <a:lnTo>
                    <a:pt x="225145" y="174340"/>
                  </a:lnTo>
                  <a:lnTo>
                    <a:pt x="258866" y="177107"/>
                  </a:lnTo>
                  <a:lnTo>
                    <a:pt x="290847" y="185112"/>
                  </a:lnTo>
                  <a:lnTo>
                    <a:pt x="320649" y="197911"/>
                  </a:lnTo>
                  <a:lnTo>
                    <a:pt x="347832" y="215061"/>
                  </a:lnTo>
                  <a:lnTo>
                    <a:pt x="215417" y="377852"/>
                  </a:lnTo>
                  <a:lnTo>
                    <a:pt x="214925" y="381789"/>
                  </a:lnTo>
                  <a:lnTo>
                    <a:pt x="218035" y="388459"/>
                  </a:lnTo>
                  <a:lnTo>
                    <a:pt x="221354" y="390605"/>
                  </a:lnTo>
                  <a:lnTo>
                    <a:pt x="430856" y="393328"/>
                  </a:lnTo>
                  <a:lnTo>
                    <a:pt x="423211" y="438200"/>
                  </a:lnTo>
                  <a:lnTo>
                    <a:pt x="406459" y="479240"/>
                  </a:lnTo>
                  <a:lnTo>
                    <a:pt x="381716" y="515330"/>
                  </a:lnTo>
                  <a:lnTo>
                    <a:pt x="350098" y="545348"/>
                  </a:lnTo>
                  <a:lnTo>
                    <a:pt x="312719" y="568177"/>
                  </a:lnTo>
                  <a:lnTo>
                    <a:pt x="270696" y="582695"/>
                  </a:lnTo>
                  <a:lnTo>
                    <a:pt x="225145" y="587783"/>
                  </a:lnTo>
                  <a:lnTo>
                    <a:pt x="314293" y="587783"/>
                  </a:lnTo>
                  <a:lnTo>
                    <a:pt x="361978" y="560377"/>
                  </a:lnTo>
                  <a:lnTo>
                    <a:pt x="396558" y="527428"/>
                  </a:lnTo>
                  <a:lnTo>
                    <a:pt x="423575" y="487824"/>
                  </a:lnTo>
                  <a:lnTo>
                    <a:pt x="441801" y="442797"/>
                  </a:lnTo>
                  <a:lnTo>
                    <a:pt x="450007" y="393579"/>
                  </a:lnTo>
                  <a:lnTo>
                    <a:pt x="548284" y="393579"/>
                  </a:lnTo>
                  <a:lnTo>
                    <a:pt x="551249" y="390658"/>
                  </a:lnTo>
                  <a:lnTo>
                    <a:pt x="551374" y="388092"/>
                  </a:lnTo>
                  <a:lnTo>
                    <a:pt x="551470" y="380019"/>
                  </a:lnTo>
                  <a:lnTo>
                    <a:pt x="547250" y="375663"/>
                  </a:lnTo>
                  <a:lnTo>
                    <a:pt x="450248" y="374407"/>
                  </a:lnTo>
                  <a:lnTo>
                    <a:pt x="450214" y="374156"/>
                  </a:lnTo>
                  <a:lnTo>
                    <a:pt x="431107" y="374156"/>
                  </a:lnTo>
                  <a:lnTo>
                    <a:pt x="245071" y="371737"/>
                  </a:lnTo>
                  <a:lnTo>
                    <a:pt x="362628" y="227207"/>
                  </a:lnTo>
                  <a:lnTo>
                    <a:pt x="388375" y="227207"/>
                  </a:lnTo>
                  <a:lnTo>
                    <a:pt x="374722" y="212339"/>
                  </a:lnTo>
                  <a:lnTo>
                    <a:pt x="384600" y="200192"/>
                  </a:lnTo>
                  <a:lnTo>
                    <a:pt x="359926" y="200192"/>
                  </a:lnTo>
                  <a:lnTo>
                    <a:pt x="330101" y="181229"/>
                  </a:lnTo>
                  <a:lnTo>
                    <a:pt x="314172" y="174340"/>
                  </a:lnTo>
                  <a:close/>
                </a:path>
                <a:path w="1170304" h="607060">
                  <a:moveTo>
                    <a:pt x="1035043" y="174340"/>
                  </a:moveTo>
                  <a:lnTo>
                    <a:pt x="944893" y="174340"/>
                  </a:lnTo>
                  <a:lnTo>
                    <a:pt x="992090" y="179809"/>
                  </a:lnTo>
                  <a:lnTo>
                    <a:pt x="1035447" y="195382"/>
                  </a:lnTo>
                  <a:lnTo>
                    <a:pt x="1073715" y="219811"/>
                  </a:lnTo>
                  <a:lnTo>
                    <a:pt x="1105649" y="251843"/>
                  </a:lnTo>
                  <a:lnTo>
                    <a:pt x="1130002" y="290230"/>
                  </a:lnTo>
                  <a:lnTo>
                    <a:pt x="1145528" y="333721"/>
                  </a:lnTo>
                  <a:lnTo>
                    <a:pt x="1150860" y="380019"/>
                  </a:lnTo>
                  <a:lnTo>
                    <a:pt x="1150897" y="381789"/>
                  </a:lnTo>
                  <a:lnTo>
                    <a:pt x="1145528" y="428408"/>
                  </a:lnTo>
                  <a:lnTo>
                    <a:pt x="1130002" y="471896"/>
                  </a:lnTo>
                  <a:lnTo>
                    <a:pt x="1105649" y="510281"/>
                  </a:lnTo>
                  <a:lnTo>
                    <a:pt x="1073715" y="542313"/>
                  </a:lnTo>
                  <a:lnTo>
                    <a:pt x="1035447" y="566740"/>
                  </a:lnTo>
                  <a:lnTo>
                    <a:pt x="992090" y="582314"/>
                  </a:lnTo>
                  <a:lnTo>
                    <a:pt x="944893" y="587783"/>
                  </a:lnTo>
                  <a:lnTo>
                    <a:pt x="1035046" y="587783"/>
                  </a:lnTo>
                  <a:lnTo>
                    <a:pt x="1070726" y="568333"/>
                  </a:lnTo>
                  <a:lnTo>
                    <a:pt x="1104071" y="540726"/>
                  </a:lnTo>
                  <a:lnTo>
                    <a:pt x="1131594" y="507281"/>
                  </a:lnTo>
                  <a:lnTo>
                    <a:pt x="1152384" y="468913"/>
                  </a:lnTo>
                  <a:lnTo>
                    <a:pt x="1165527" y="426536"/>
                  </a:lnTo>
                  <a:lnTo>
                    <a:pt x="1170038" y="381789"/>
                  </a:lnTo>
                  <a:lnTo>
                    <a:pt x="1170005" y="380019"/>
                  </a:lnTo>
                  <a:lnTo>
                    <a:pt x="1165527" y="335597"/>
                  </a:lnTo>
                  <a:lnTo>
                    <a:pt x="1152384" y="293219"/>
                  </a:lnTo>
                  <a:lnTo>
                    <a:pt x="1131594" y="254848"/>
                  </a:lnTo>
                  <a:lnTo>
                    <a:pt x="1104071" y="221401"/>
                  </a:lnTo>
                  <a:lnTo>
                    <a:pt x="1070726" y="193793"/>
                  </a:lnTo>
                  <a:lnTo>
                    <a:pt x="1035043" y="174340"/>
                  </a:lnTo>
                  <a:close/>
                </a:path>
                <a:path w="1170304" h="607060">
                  <a:moveTo>
                    <a:pt x="548284" y="393579"/>
                  </a:moveTo>
                  <a:lnTo>
                    <a:pt x="450007" y="393579"/>
                  </a:lnTo>
                  <a:lnTo>
                    <a:pt x="541722" y="394773"/>
                  </a:lnTo>
                  <a:lnTo>
                    <a:pt x="547072" y="394773"/>
                  </a:lnTo>
                  <a:lnTo>
                    <a:pt x="548284" y="393579"/>
                  </a:lnTo>
                  <a:close/>
                </a:path>
                <a:path w="1170304" h="607060">
                  <a:moveTo>
                    <a:pt x="891798" y="187837"/>
                  </a:moveTo>
                  <a:lnTo>
                    <a:pt x="871670" y="187837"/>
                  </a:lnTo>
                  <a:lnTo>
                    <a:pt x="937134" y="388092"/>
                  </a:lnTo>
                  <a:lnTo>
                    <a:pt x="940872" y="390658"/>
                  </a:lnTo>
                  <a:lnTo>
                    <a:pt x="945877" y="390658"/>
                  </a:lnTo>
                  <a:lnTo>
                    <a:pt x="946882" y="390501"/>
                  </a:lnTo>
                  <a:lnTo>
                    <a:pt x="952892" y="388532"/>
                  </a:lnTo>
                  <a:lnTo>
                    <a:pt x="955625" y="383108"/>
                  </a:lnTo>
                  <a:lnTo>
                    <a:pt x="891798" y="187837"/>
                  </a:lnTo>
                  <a:close/>
                </a:path>
                <a:path w="1170304" h="607060">
                  <a:moveTo>
                    <a:pt x="388375" y="227207"/>
                  </a:moveTo>
                  <a:lnTo>
                    <a:pt x="362628" y="227207"/>
                  </a:lnTo>
                  <a:lnTo>
                    <a:pt x="390139" y="257346"/>
                  </a:lnTo>
                  <a:lnTo>
                    <a:pt x="411329" y="292495"/>
                  </a:lnTo>
                  <a:lnTo>
                    <a:pt x="425289" y="331736"/>
                  </a:lnTo>
                  <a:lnTo>
                    <a:pt x="431107" y="374156"/>
                  </a:lnTo>
                  <a:lnTo>
                    <a:pt x="450214" y="374156"/>
                  </a:lnTo>
                  <a:lnTo>
                    <a:pt x="443964" y="327564"/>
                  </a:lnTo>
                  <a:lnTo>
                    <a:pt x="428596" y="284251"/>
                  </a:lnTo>
                  <a:lnTo>
                    <a:pt x="405171" y="245500"/>
                  </a:lnTo>
                  <a:lnTo>
                    <a:pt x="388375" y="227207"/>
                  </a:lnTo>
                  <a:close/>
                </a:path>
                <a:path w="1170304" h="607060">
                  <a:moveTo>
                    <a:pt x="862307" y="97630"/>
                  </a:moveTo>
                  <a:lnTo>
                    <a:pt x="468017" y="97630"/>
                  </a:lnTo>
                  <a:lnTo>
                    <a:pt x="469609" y="98803"/>
                  </a:lnTo>
                  <a:lnTo>
                    <a:pt x="471556" y="99494"/>
                  </a:lnTo>
                  <a:lnTo>
                    <a:pt x="842791" y="99494"/>
                  </a:lnTo>
                  <a:lnTo>
                    <a:pt x="848623" y="117336"/>
                  </a:lnTo>
                  <a:lnTo>
                    <a:pt x="523146" y="337727"/>
                  </a:lnTo>
                  <a:lnTo>
                    <a:pt x="521995" y="343685"/>
                  </a:lnTo>
                  <a:lnTo>
                    <a:pt x="526801" y="350816"/>
                  </a:lnTo>
                  <a:lnTo>
                    <a:pt x="529816" y="352303"/>
                  </a:lnTo>
                  <a:lnTo>
                    <a:pt x="534717" y="352303"/>
                  </a:lnTo>
                  <a:lnTo>
                    <a:pt x="536580" y="351769"/>
                  </a:lnTo>
                  <a:lnTo>
                    <a:pt x="854812" y="136278"/>
                  </a:lnTo>
                  <a:lnTo>
                    <a:pt x="874939" y="136278"/>
                  </a:lnTo>
                  <a:lnTo>
                    <a:pt x="862307" y="97630"/>
                  </a:lnTo>
                  <a:close/>
                </a:path>
                <a:path w="1170304" h="607060">
                  <a:moveTo>
                    <a:pt x="470907" y="70542"/>
                  </a:moveTo>
                  <a:lnTo>
                    <a:pt x="464886" y="71149"/>
                  </a:lnTo>
                  <a:lnTo>
                    <a:pt x="359926" y="200192"/>
                  </a:lnTo>
                  <a:lnTo>
                    <a:pt x="384600" y="200192"/>
                  </a:lnTo>
                  <a:lnTo>
                    <a:pt x="468017" y="97630"/>
                  </a:lnTo>
                  <a:lnTo>
                    <a:pt x="862307" y="97630"/>
                  </a:lnTo>
                  <a:lnTo>
                    <a:pt x="856646" y="80311"/>
                  </a:lnTo>
                  <a:lnTo>
                    <a:pt x="478467" y="80311"/>
                  </a:lnTo>
                  <a:lnTo>
                    <a:pt x="478205" y="77882"/>
                  </a:lnTo>
                  <a:lnTo>
                    <a:pt x="477033" y="75547"/>
                  </a:lnTo>
                  <a:lnTo>
                    <a:pt x="470907" y="70542"/>
                  </a:lnTo>
                  <a:close/>
                </a:path>
                <a:path w="1170304" h="607060">
                  <a:moveTo>
                    <a:pt x="944893" y="155157"/>
                  </a:moveTo>
                  <a:lnTo>
                    <a:pt x="929169" y="155703"/>
                  </a:lnTo>
                  <a:lnTo>
                    <a:pt x="913733" y="157315"/>
                  </a:lnTo>
                  <a:lnTo>
                    <a:pt x="898620" y="159959"/>
                  </a:lnTo>
                  <a:lnTo>
                    <a:pt x="883868" y="163597"/>
                  </a:lnTo>
                  <a:lnTo>
                    <a:pt x="1002535" y="163597"/>
                  </a:lnTo>
                  <a:lnTo>
                    <a:pt x="990225" y="159755"/>
                  </a:lnTo>
                  <a:lnTo>
                    <a:pt x="944893" y="155157"/>
                  </a:lnTo>
                  <a:close/>
                </a:path>
                <a:path w="1170304" h="607060">
                  <a:moveTo>
                    <a:pt x="943391" y="19182"/>
                  </a:moveTo>
                  <a:lnTo>
                    <a:pt x="902339" y="19182"/>
                  </a:lnTo>
                  <a:lnTo>
                    <a:pt x="909772" y="19785"/>
                  </a:lnTo>
                  <a:lnTo>
                    <a:pt x="916337" y="21589"/>
                  </a:lnTo>
                  <a:lnTo>
                    <a:pt x="922013" y="24585"/>
                  </a:lnTo>
                  <a:lnTo>
                    <a:pt x="926778" y="28763"/>
                  </a:lnTo>
                  <a:lnTo>
                    <a:pt x="931626" y="34145"/>
                  </a:lnTo>
                  <a:lnTo>
                    <a:pt x="934411" y="41726"/>
                  </a:lnTo>
                  <a:lnTo>
                    <a:pt x="934411" y="49579"/>
                  </a:lnTo>
                  <a:lnTo>
                    <a:pt x="933264" y="58043"/>
                  </a:lnTo>
                  <a:lnTo>
                    <a:pt x="929749" y="65606"/>
                  </a:lnTo>
                  <a:lnTo>
                    <a:pt x="923757" y="71043"/>
                  </a:lnTo>
                  <a:lnTo>
                    <a:pt x="915176" y="73128"/>
                  </a:lnTo>
                  <a:lnTo>
                    <a:pt x="909899" y="73128"/>
                  </a:lnTo>
                  <a:lnTo>
                    <a:pt x="905627" y="77411"/>
                  </a:lnTo>
                  <a:lnTo>
                    <a:pt x="905627" y="88007"/>
                  </a:lnTo>
                  <a:lnTo>
                    <a:pt x="909899" y="92300"/>
                  </a:lnTo>
                  <a:lnTo>
                    <a:pt x="915176" y="92300"/>
                  </a:lnTo>
                  <a:lnTo>
                    <a:pt x="931793" y="88611"/>
                  </a:lnTo>
                  <a:lnTo>
                    <a:pt x="943797" y="78903"/>
                  </a:lnTo>
                  <a:lnTo>
                    <a:pt x="951079" y="65213"/>
                  </a:lnTo>
                  <a:lnTo>
                    <a:pt x="953531" y="49579"/>
                  </a:lnTo>
                  <a:lnTo>
                    <a:pt x="952706" y="40209"/>
                  </a:lnTo>
                  <a:lnTo>
                    <a:pt x="950283" y="31335"/>
                  </a:lnTo>
                  <a:lnTo>
                    <a:pt x="946340" y="23162"/>
                  </a:lnTo>
                  <a:lnTo>
                    <a:pt x="943391" y="19182"/>
                  </a:lnTo>
                  <a:close/>
                </a:path>
                <a:path w="1170304" h="607060">
                  <a:moveTo>
                    <a:pt x="902339" y="0"/>
                  </a:moveTo>
                  <a:lnTo>
                    <a:pt x="820404" y="0"/>
                  </a:lnTo>
                  <a:lnTo>
                    <a:pt x="817525" y="1476"/>
                  </a:lnTo>
                  <a:lnTo>
                    <a:pt x="813933" y="6460"/>
                  </a:lnTo>
                  <a:lnTo>
                    <a:pt x="813431" y="9664"/>
                  </a:lnTo>
                  <a:lnTo>
                    <a:pt x="836529" y="80311"/>
                  </a:lnTo>
                  <a:lnTo>
                    <a:pt x="856646" y="80311"/>
                  </a:lnTo>
                  <a:lnTo>
                    <a:pt x="836666" y="19182"/>
                  </a:lnTo>
                  <a:lnTo>
                    <a:pt x="943391" y="19182"/>
                  </a:lnTo>
                  <a:lnTo>
                    <a:pt x="940956" y="15894"/>
                  </a:lnTo>
                  <a:lnTo>
                    <a:pt x="934988" y="10354"/>
                  </a:lnTo>
                  <a:lnTo>
                    <a:pt x="926724" y="5230"/>
                  </a:lnTo>
                  <a:lnTo>
                    <a:pt x="915922" y="1464"/>
                  </a:lnTo>
                  <a:lnTo>
                    <a:pt x="902339" y="0"/>
                  </a:lnTo>
                  <a:close/>
                </a:path>
              </a:pathLst>
            </a:custGeom>
            <a:solidFill>
              <a:srgbClr val="F0331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9" name="object 9">
              <a:extLst>
                <a:ext uri="{FF2B5EF4-FFF2-40B4-BE49-F238E27FC236}">
                  <a16:creationId xmlns:a16="http://schemas.microsoft.com/office/drawing/2014/main" id="{0A9963D2-AACC-8BE8-A927-E973092F958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9148" y="1133388"/>
              <a:ext cx="138783" cy="184916"/>
            </a:xfrm>
            <a:prstGeom prst="rect">
              <a:avLst/>
            </a:prstGeom>
          </p:spPr>
        </p:pic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5B7A7C95-D920-2FE4-7284-A50B9C38F8BA}"/>
                </a:ext>
              </a:extLst>
            </p:cNvPr>
            <p:cNvSpPr/>
            <p:nvPr/>
          </p:nvSpPr>
          <p:spPr>
            <a:xfrm>
              <a:off x="4511383" y="755630"/>
              <a:ext cx="535305" cy="539750"/>
            </a:xfrm>
            <a:custGeom>
              <a:avLst/>
              <a:gdLst/>
              <a:ahLst/>
              <a:cxnLst/>
              <a:rect l="l" t="t" r="r" b="b"/>
              <a:pathLst>
                <a:path w="535304" h="539750">
                  <a:moveTo>
                    <a:pt x="99237" y="533222"/>
                  </a:moveTo>
                  <a:lnTo>
                    <a:pt x="83591" y="219024"/>
                  </a:lnTo>
                  <a:lnTo>
                    <a:pt x="0" y="219024"/>
                  </a:lnTo>
                  <a:lnTo>
                    <a:pt x="17348" y="259626"/>
                  </a:lnTo>
                  <a:lnTo>
                    <a:pt x="32702" y="292887"/>
                  </a:lnTo>
                  <a:lnTo>
                    <a:pt x="47853" y="323608"/>
                  </a:lnTo>
                  <a:lnTo>
                    <a:pt x="44145" y="371424"/>
                  </a:lnTo>
                  <a:lnTo>
                    <a:pt x="51511" y="435229"/>
                  </a:lnTo>
                  <a:lnTo>
                    <a:pt x="63385" y="497205"/>
                  </a:lnTo>
                  <a:lnTo>
                    <a:pt x="73177" y="539496"/>
                  </a:lnTo>
                  <a:lnTo>
                    <a:pt x="99237" y="533222"/>
                  </a:lnTo>
                  <a:close/>
                </a:path>
                <a:path w="535304" h="539750">
                  <a:moveTo>
                    <a:pt x="534835" y="84505"/>
                  </a:moveTo>
                  <a:lnTo>
                    <a:pt x="515112" y="61175"/>
                  </a:lnTo>
                  <a:lnTo>
                    <a:pt x="486435" y="64135"/>
                  </a:lnTo>
                  <a:lnTo>
                    <a:pt x="337654" y="31165"/>
                  </a:lnTo>
                  <a:lnTo>
                    <a:pt x="305384" y="0"/>
                  </a:lnTo>
                  <a:lnTo>
                    <a:pt x="252691" y="26974"/>
                  </a:lnTo>
                  <a:lnTo>
                    <a:pt x="289966" y="52768"/>
                  </a:lnTo>
                  <a:lnTo>
                    <a:pt x="332016" y="67449"/>
                  </a:lnTo>
                  <a:lnTo>
                    <a:pt x="472681" y="76720"/>
                  </a:lnTo>
                  <a:lnTo>
                    <a:pt x="502564" y="91706"/>
                  </a:lnTo>
                  <a:lnTo>
                    <a:pt x="534835" y="845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2C2F59E9-3C34-1FAC-8A88-AB0014F408C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0591" y="802488"/>
              <a:ext cx="124386" cy="173177"/>
            </a:xfrm>
            <a:prstGeom prst="rect">
              <a:avLst/>
            </a:prstGeom>
          </p:spPr>
        </p:pic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FA03E088-6133-1FF7-B905-4ECDBEB61ECD}"/>
                </a:ext>
              </a:extLst>
            </p:cNvPr>
            <p:cNvSpPr/>
            <p:nvPr/>
          </p:nvSpPr>
          <p:spPr>
            <a:xfrm>
              <a:off x="4584568" y="1288756"/>
              <a:ext cx="76835" cy="16510"/>
            </a:xfrm>
            <a:custGeom>
              <a:avLst/>
              <a:gdLst/>
              <a:ahLst/>
              <a:cxnLst/>
              <a:rect l="l" t="t" r="r" b="b"/>
              <a:pathLst>
                <a:path w="76835" h="16509">
                  <a:moveTo>
                    <a:pt x="26051" y="0"/>
                  </a:moveTo>
                  <a:lnTo>
                    <a:pt x="0" y="6272"/>
                  </a:lnTo>
                  <a:lnTo>
                    <a:pt x="1340" y="11685"/>
                  </a:lnTo>
                  <a:lnTo>
                    <a:pt x="2157" y="14805"/>
                  </a:lnTo>
                  <a:lnTo>
                    <a:pt x="13042" y="15363"/>
                  </a:lnTo>
                  <a:lnTo>
                    <a:pt x="37259" y="16294"/>
                  </a:lnTo>
                  <a:lnTo>
                    <a:pt x="62149" y="16480"/>
                  </a:lnTo>
                  <a:lnTo>
                    <a:pt x="75055" y="14805"/>
                  </a:lnTo>
                  <a:lnTo>
                    <a:pt x="76303" y="12342"/>
                  </a:lnTo>
                  <a:lnTo>
                    <a:pt x="71615" y="9978"/>
                  </a:lnTo>
                  <a:lnTo>
                    <a:pt x="56396" y="6327"/>
                  </a:lnTo>
                  <a:lnTo>
                    <a:pt x="26051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3" name="object 13">
              <a:extLst>
                <a:ext uri="{FF2B5EF4-FFF2-40B4-BE49-F238E27FC236}">
                  <a16:creationId xmlns:a16="http://schemas.microsoft.com/office/drawing/2014/main" id="{106D65F6-6992-1403-6C67-2F52115418D2}"/>
                </a:ext>
              </a:extLst>
            </p:cNvPr>
            <p:cNvSpPr/>
            <p:nvPr/>
          </p:nvSpPr>
          <p:spPr>
            <a:xfrm>
              <a:off x="4459490" y="635157"/>
              <a:ext cx="357505" cy="181610"/>
            </a:xfrm>
            <a:custGeom>
              <a:avLst/>
              <a:gdLst/>
              <a:ahLst/>
              <a:cxnLst/>
              <a:rect l="l" t="t" r="r" b="b"/>
              <a:pathLst>
                <a:path w="357504" h="181609">
                  <a:moveTo>
                    <a:pt x="230604" y="0"/>
                  </a:moveTo>
                  <a:lnTo>
                    <a:pt x="177874" y="22997"/>
                  </a:lnTo>
                  <a:lnTo>
                    <a:pt x="122450" y="67128"/>
                  </a:lnTo>
                  <a:lnTo>
                    <a:pt x="99147" y="88826"/>
                  </a:lnTo>
                  <a:lnTo>
                    <a:pt x="71810" y="109907"/>
                  </a:lnTo>
                  <a:lnTo>
                    <a:pt x="45146" y="127729"/>
                  </a:lnTo>
                  <a:lnTo>
                    <a:pt x="23856" y="139650"/>
                  </a:lnTo>
                  <a:lnTo>
                    <a:pt x="9407" y="149341"/>
                  </a:lnTo>
                  <a:lnTo>
                    <a:pt x="1006" y="160551"/>
                  </a:lnTo>
                  <a:lnTo>
                    <a:pt x="0" y="170750"/>
                  </a:lnTo>
                  <a:lnTo>
                    <a:pt x="7731" y="177408"/>
                  </a:lnTo>
                  <a:lnTo>
                    <a:pt x="32436" y="180169"/>
                  </a:lnTo>
                  <a:lnTo>
                    <a:pt x="71991" y="181078"/>
                  </a:lnTo>
                  <a:lnTo>
                    <a:pt x="112182" y="181201"/>
                  </a:lnTo>
                  <a:lnTo>
                    <a:pt x="138795" y="181607"/>
                  </a:lnTo>
                  <a:lnTo>
                    <a:pt x="151185" y="177970"/>
                  </a:lnTo>
                  <a:lnTo>
                    <a:pt x="160274" y="168265"/>
                  </a:lnTo>
                  <a:lnTo>
                    <a:pt x="169178" y="156988"/>
                  </a:lnTo>
                  <a:lnTo>
                    <a:pt x="181014" y="148634"/>
                  </a:lnTo>
                  <a:lnTo>
                    <a:pt x="201590" y="141202"/>
                  </a:lnTo>
                  <a:lnTo>
                    <a:pt x="261074" y="120467"/>
                  </a:lnTo>
                  <a:lnTo>
                    <a:pt x="304591" y="147440"/>
                  </a:lnTo>
                  <a:lnTo>
                    <a:pt x="357281" y="120467"/>
                  </a:lnTo>
                  <a:lnTo>
                    <a:pt x="304066" y="56489"/>
                  </a:lnTo>
                  <a:lnTo>
                    <a:pt x="293866" y="43771"/>
                  </a:lnTo>
                  <a:lnTo>
                    <a:pt x="285650" y="32962"/>
                  </a:lnTo>
                  <a:lnTo>
                    <a:pt x="274919" y="20730"/>
                  </a:lnTo>
                  <a:lnTo>
                    <a:pt x="261912" y="10186"/>
                  </a:lnTo>
                  <a:lnTo>
                    <a:pt x="247012" y="2790"/>
                  </a:lnTo>
                  <a:lnTo>
                    <a:pt x="230604" y="0"/>
                  </a:lnTo>
                  <a:close/>
                </a:path>
              </a:pathLst>
            </a:custGeom>
            <a:solidFill>
              <a:srgbClr val="FC593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14">
              <a:extLst>
                <a:ext uri="{FF2B5EF4-FFF2-40B4-BE49-F238E27FC236}">
                  <a16:creationId xmlns:a16="http://schemas.microsoft.com/office/drawing/2014/main" id="{55EA202C-B197-CA03-DD38-1397CC4BFAC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5631" y="520683"/>
              <a:ext cx="156550" cy="128352"/>
            </a:xfrm>
            <a:prstGeom prst="rect">
              <a:avLst/>
            </a:prstGeom>
          </p:spPr>
        </p:pic>
        <p:pic>
          <p:nvPicPr>
            <p:cNvPr id="25" name="object 15">
              <a:extLst>
                <a:ext uri="{FF2B5EF4-FFF2-40B4-BE49-F238E27FC236}">
                  <a16:creationId xmlns:a16="http://schemas.microsoft.com/office/drawing/2014/main" id="{50E86963-48A5-B125-7B95-FE3F3C08351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2571" y="898759"/>
              <a:ext cx="166340" cy="187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1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bg object 16">
            <a:extLst>
              <a:ext uri="{FF2B5EF4-FFF2-40B4-BE49-F238E27FC236}">
                <a16:creationId xmlns:a16="http://schemas.microsoft.com/office/drawing/2014/main" id="{485FBF7E-76E1-1486-A454-D3BBBD3AEDFD}"/>
              </a:ext>
            </a:extLst>
          </p:cNvPr>
          <p:cNvSpPr/>
          <p:nvPr userDrawn="1"/>
        </p:nvSpPr>
        <p:spPr>
          <a:xfrm>
            <a:off x="0" y="6571789"/>
            <a:ext cx="12192000" cy="286103"/>
          </a:xfrm>
          <a:custGeom>
            <a:avLst/>
            <a:gdLst/>
            <a:ahLst/>
            <a:cxnLst/>
            <a:rect l="l" t="t" r="r" b="b"/>
            <a:pathLst>
              <a:path w="20104100" h="471804">
                <a:moveTo>
                  <a:pt x="20104099" y="0"/>
                </a:moveTo>
                <a:lnTo>
                  <a:pt x="0" y="0"/>
                </a:lnTo>
                <a:lnTo>
                  <a:pt x="0" y="471189"/>
                </a:lnTo>
                <a:lnTo>
                  <a:pt x="20104099" y="471189"/>
                </a:lnTo>
                <a:lnTo>
                  <a:pt x="20104099" y="0"/>
                </a:lnTo>
                <a:close/>
              </a:path>
            </a:pathLst>
          </a:custGeom>
          <a:solidFill>
            <a:srgbClr val="FEECE0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bg object 17">
            <a:extLst>
              <a:ext uri="{FF2B5EF4-FFF2-40B4-BE49-F238E27FC236}">
                <a16:creationId xmlns:a16="http://schemas.microsoft.com/office/drawing/2014/main" id="{0708B267-DB39-1227-F2D0-229938477A11}"/>
              </a:ext>
            </a:extLst>
          </p:cNvPr>
          <p:cNvSpPr/>
          <p:nvPr userDrawn="1"/>
        </p:nvSpPr>
        <p:spPr>
          <a:xfrm>
            <a:off x="11397342" y="6438130"/>
            <a:ext cx="794829" cy="419720"/>
          </a:xfrm>
          <a:custGeom>
            <a:avLst/>
            <a:gdLst/>
            <a:ahLst/>
            <a:cxnLst/>
            <a:rect l="l" t="t" r="r" b="b"/>
            <a:pathLst>
              <a:path w="1310640" h="692150">
                <a:moveTo>
                  <a:pt x="1310358" y="0"/>
                </a:moveTo>
                <a:lnTo>
                  <a:pt x="261918" y="0"/>
                </a:lnTo>
                <a:lnTo>
                  <a:pt x="0" y="691601"/>
                </a:lnTo>
                <a:lnTo>
                  <a:pt x="1310358" y="691601"/>
                </a:lnTo>
                <a:lnTo>
                  <a:pt x="1310358" y="0"/>
                </a:lnTo>
                <a:close/>
              </a:path>
            </a:pathLst>
          </a:custGeom>
          <a:solidFill>
            <a:srgbClr val="29387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12159900-E2D0-B075-DC57-2DE77AC818AB}"/>
              </a:ext>
            </a:extLst>
          </p:cNvPr>
          <p:cNvPicPr/>
          <p:nvPr userDrawn="1"/>
        </p:nvPicPr>
        <p:blipFill rotWithShape="1">
          <a:blip r:embed="rId2" cstate="print"/>
          <a:srcRect l="-5315" t="-3576" r="40060" b="-10698"/>
          <a:stretch/>
        </p:blipFill>
        <p:spPr>
          <a:xfrm>
            <a:off x="317500" y="282234"/>
            <a:ext cx="1248627" cy="841291"/>
          </a:xfrm>
          <a:prstGeom prst="rect">
            <a:avLst/>
          </a:prstGeom>
        </p:spPr>
      </p:pic>
      <p:sp>
        <p:nvSpPr>
          <p:cNvPr id="28" name="object 17">
            <a:extLst>
              <a:ext uri="{FF2B5EF4-FFF2-40B4-BE49-F238E27FC236}">
                <a16:creationId xmlns:a16="http://schemas.microsoft.com/office/drawing/2014/main" id="{CABC6D12-AE93-2871-9CB0-DFF034EF84B0}"/>
              </a:ext>
            </a:extLst>
          </p:cNvPr>
          <p:cNvSpPr/>
          <p:nvPr userDrawn="1"/>
        </p:nvSpPr>
        <p:spPr>
          <a:xfrm>
            <a:off x="1659745" y="337573"/>
            <a:ext cx="0" cy="590689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708"/>
                </a:lnTo>
              </a:path>
            </a:pathLst>
          </a:custGeom>
          <a:ln w="20941">
            <a:solidFill>
              <a:srgbClr val="293879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5FF782B4-66AF-848C-6ADF-74C62706DE4D}"/>
              </a:ext>
            </a:extLst>
          </p:cNvPr>
          <p:cNvSpPr/>
          <p:nvPr userDrawn="1"/>
        </p:nvSpPr>
        <p:spPr>
          <a:xfrm>
            <a:off x="10670888" y="337573"/>
            <a:ext cx="0" cy="590689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708"/>
                </a:lnTo>
              </a:path>
            </a:pathLst>
          </a:custGeom>
          <a:ln w="20941">
            <a:solidFill>
              <a:srgbClr val="FC5938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0" name="bg object 17">
            <a:extLst>
              <a:ext uri="{FF2B5EF4-FFF2-40B4-BE49-F238E27FC236}">
                <a16:creationId xmlns:a16="http://schemas.microsoft.com/office/drawing/2014/main" id="{07BDD661-DA2F-BF96-DCC0-AD3EC8A318D3}"/>
              </a:ext>
            </a:extLst>
          </p:cNvPr>
          <p:cNvPicPr/>
          <p:nvPr userDrawn="1"/>
        </p:nvPicPr>
        <p:blipFill rotWithShape="1">
          <a:blip r:embed="rId2" cstate="print"/>
          <a:srcRect l="56803" t="535"/>
          <a:stretch/>
        </p:blipFill>
        <p:spPr>
          <a:xfrm>
            <a:off x="10777547" y="215885"/>
            <a:ext cx="862919" cy="840037"/>
          </a:xfrm>
          <a:prstGeom prst="rect">
            <a:avLst/>
          </a:prstGeom>
        </p:spPr>
      </p:pic>
      <p:sp>
        <p:nvSpPr>
          <p:cNvPr id="23" name="object 23">
            <a:extLst>
              <a:ext uri="{FF2B5EF4-FFF2-40B4-BE49-F238E27FC236}">
                <a16:creationId xmlns:a16="http://schemas.microsoft.com/office/drawing/2014/main" id="{0913BCF1-0B07-AF67-0401-B493F15D5E7F}"/>
              </a:ext>
            </a:extLst>
          </p:cNvPr>
          <p:cNvSpPr/>
          <p:nvPr userDrawn="1"/>
        </p:nvSpPr>
        <p:spPr>
          <a:xfrm>
            <a:off x="458259" y="1089899"/>
            <a:ext cx="10998217" cy="42647"/>
          </a:xfrm>
          <a:custGeom>
            <a:avLst/>
            <a:gdLst/>
            <a:ahLst/>
            <a:cxnLst/>
            <a:rect l="l" t="t" r="r" b="b"/>
            <a:pathLst>
              <a:path w="19088735">
                <a:moveTo>
                  <a:pt x="0" y="0"/>
                </a:moveTo>
                <a:lnTo>
                  <a:pt x="19088424" y="0"/>
                </a:lnTo>
              </a:path>
            </a:pathLst>
          </a:custGeom>
          <a:ln w="10470">
            <a:solidFill>
              <a:srgbClr val="FEC29E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4" name="object 3">
            <a:extLst>
              <a:ext uri="{FF2B5EF4-FFF2-40B4-BE49-F238E27FC236}">
                <a16:creationId xmlns:a16="http://schemas.microsoft.com/office/drawing/2014/main" id="{60F43579-88AA-FC7C-1DD9-227004503A60}"/>
              </a:ext>
            </a:extLst>
          </p:cNvPr>
          <p:cNvGrpSpPr/>
          <p:nvPr userDrawn="1"/>
        </p:nvGrpSpPr>
        <p:grpSpPr>
          <a:xfrm>
            <a:off x="5739598" y="6215819"/>
            <a:ext cx="712805" cy="562579"/>
            <a:chOff x="4092714" y="520683"/>
            <a:chExt cx="1175385" cy="927735"/>
          </a:xfrm>
        </p:grpSpPr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F0C7657F-C179-2570-E368-75CE520BC8F9}"/>
                </a:ext>
              </a:extLst>
            </p:cNvPr>
            <p:cNvSpPr/>
            <p:nvPr/>
          </p:nvSpPr>
          <p:spPr>
            <a:xfrm>
              <a:off x="4092702" y="1381829"/>
              <a:ext cx="1175385" cy="66040"/>
            </a:xfrm>
            <a:custGeom>
              <a:avLst/>
              <a:gdLst/>
              <a:ahLst/>
              <a:cxnLst/>
              <a:rect l="l" t="t" r="r" b="b"/>
              <a:pathLst>
                <a:path w="1175385" h="66040">
                  <a:moveTo>
                    <a:pt x="455447" y="33020"/>
                  </a:moveTo>
                  <a:lnTo>
                    <a:pt x="411505" y="13512"/>
                  </a:lnTo>
                  <a:lnTo>
                    <a:pt x="362216" y="6375"/>
                  </a:lnTo>
                  <a:lnTo>
                    <a:pt x="299707" y="1689"/>
                  </a:lnTo>
                  <a:lnTo>
                    <a:pt x="227723" y="0"/>
                  </a:lnTo>
                  <a:lnTo>
                    <a:pt x="155752" y="1689"/>
                  </a:lnTo>
                  <a:lnTo>
                    <a:pt x="93243" y="6375"/>
                  </a:lnTo>
                  <a:lnTo>
                    <a:pt x="43942" y="13512"/>
                  </a:lnTo>
                  <a:lnTo>
                    <a:pt x="11620" y="22580"/>
                  </a:lnTo>
                  <a:lnTo>
                    <a:pt x="0" y="33020"/>
                  </a:lnTo>
                  <a:lnTo>
                    <a:pt x="11620" y="43446"/>
                  </a:lnTo>
                  <a:lnTo>
                    <a:pt x="43942" y="52514"/>
                  </a:lnTo>
                  <a:lnTo>
                    <a:pt x="93243" y="59664"/>
                  </a:lnTo>
                  <a:lnTo>
                    <a:pt x="155752" y="64350"/>
                  </a:lnTo>
                  <a:lnTo>
                    <a:pt x="227723" y="66027"/>
                  </a:lnTo>
                  <a:lnTo>
                    <a:pt x="299707" y="64350"/>
                  </a:lnTo>
                  <a:lnTo>
                    <a:pt x="362216" y="59664"/>
                  </a:lnTo>
                  <a:lnTo>
                    <a:pt x="411505" y="52514"/>
                  </a:lnTo>
                  <a:lnTo>
                    <a:pt x="443839" y="43446"/>
                  </a:lnTo>
                  <a:lnTo>
                    <a:pt x="455447" y="33020"/>
                  </a:lnTo>
                  <a:close/>
                </a:path>
                <a:path w="1175385" h="66040">
                  <a:moveTo>
                    <a:pt x="1175385" y="33020"/>
                  </a:moveTo>
                  <a:lnTo>
                    <a:pt x="1131455" y="13512"/>
                  </a:lnTo>
                  <a:lnTo>
                    <a:pt x="1082154" y="6375"/>
                  </a:lnTo>
                  <a:lnTo>
                    <a:pt x="1019644" y="1689"/>
                  </a:lnTo>
                  <a:lnTo>
                    <a:pt x="947674" y="0"/>
                  </a:lnTo>
                  <a:lnTo>
                    <a:pt x="875690" y="1689"/>
                  </a:lnTo>
                  <a:lnTo>
                    <a:pt x="813181" y="6375"/>
                  </a:lnTo>
                  <a:lnTo>
                    <a:pt x="763879" y="13512"/>
                  </a:lnTo>
                  <a:lnTo>
                    <a:pt x="731558" y="22580"/>
                  </a:lnTo>
                  <a:lnTo>
                    <a:pt x="719950" y="33020"/>
                  </a:lnTo>
                  <a:lnTo>
                    <a:pt x="731558" y="43446"/>
                  </a:lnTo>
                  <a:lnTo>
                    <a:pt x="763879" y="52514"/>
                  </a:lnTo>
                  <a:lnTo>
                    <a:pt x="813181" y="59664"/>
                  </a:lnTo>
                  <a:lnTo>
                    <a:pt x="875690" y="64350"/>
                  </a:lnTo>
                  <a:lnTo>
                    <a:pt x="947674" y="66027"/>
                  </a:lnTo>
                  <a:lnTo>
                    <a:pt x="1019644" y="64350"/>
                  </a:lnTo>
                  <a:lnTo>
                    <a:pt x="1082154" y="59664"/>
                  </a:lnTo>
                  <a:lnTo>
                    <a:pt x="1131455" y="52514"/>
                  </a:lnTo>
                  <a:lnTo>
                    <a:pt x="1163777" y="43446"/>
                  </a:lnTo>
                  <a:lnTo>
                    <a:pt x="1175385" y="33020"/>
                  </a:lnTo>
                  <a:close/>
                </a:path>
              </a:pathLst>
            </a:custGeom>
            <a:solidFill>
              <a:srgbClr val="FF8A7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DB7F3BFE-B045-60C0-34D0-59D8934D8B61}"/>
                </a:ext>
              </a:extLst>
            </p:cNvPr>
            <p:cNvSpPr/>
            <p:nvPr/>
          </p:nvSpPr>
          <p:spPr>
            <a:xfrm>
              <a:off x="4350334" y="897349"/>
              <a:ext cx="433705" cy="19050"/>
            </a:xfrm>
            <a:custGeom>
              <a:avLst/>
              <a:gdLst/>
              <a:ahLst/>
              <a:cxnLst/>
              <a:rect l="l" t="t" r="r" b="b"/>
              <a:pathLst>
                <a:path w="433704" h="19050">
                  <a:moveTo>
                    <a:pt x="433400" y="0"/>
                  </a:move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16510"/>
                  </a:lnTo>
                  <a:lnTo>
                    <a:pt x="965" y="16510"/>
                  </a:lnTo>
                  <a:lnTo>
                    <a:pt x="965" y="19050"/>
                  </a:lnTo>
                  <a:lnTo>
                    <a:pt x="433400" y="19050"/>
                  </a:lnTo>
                  <a:lnTo>
                    <a:pt x="433400" y="16510"/>
                  </a:lnTo>
                  <a:lnTo>
                    <a:pt x="433400" y="2540"/>
                  </a:lnTo>
                  <a:lnTo>
                    <a:pt x="433400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7" name="object 6">
              <a:extLst>
                <a:ext uri="{FF2B5EF4-FFF2-40B4-BE49-F238E27FC236}">
                  <a16:creationId xmlns:a16="http://schemas.microsoft.com/office/drawing/2014/main" id="{43011442-E88D-C6BD-CBF6-33C89D8BBDA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8624" y="792658"/>
              <a:ext cx="270540" cy="407557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752F1EAC-64B9-B410-FD82-952FE46B3EFD}"/>
                </a:ext>
              </a:extLst>
            </p:cNvPr>
            <p:cNvSpPr/>
            <p:nvPr/>
          </p:nvSpPr>
          <p:spPr>
            <a:xfrm>
              <a:off x="4290911" y="1168621"/>
              <a:ext cx="779780" cy="59690"/>
            </a:xfrm>
            <a:custGeom>
              <a:avLst/>
              <a:gdLst/>
              <a:ahLst/>
              <a:cxnLst/>
              <a:rect l="l" t="t" r="r" b="b"/>
              <a:pathLst>
                <a:path w="779779" h="59690">
                  <a:moveTo>
                    <a:pt x="59423" y="29806"/>
                  </a:moveTo>
                  <a:lnTo>
                    <a:pt x="57086" y="18199"/>
                  </a:lnTo>
                  <a:lnTo>
                    <a:pt x="50723" y="8724"/>
                  </a:lnTo>
                  <a:lnTo>
                    <a:pt x="41275" y="2336"/>
                  </a:lnTo>
                  <a:lnTo>
                    <a:pt x="29705" y="0"/>
                  </a:lnTo>
                  <a:lnTo>
                    <a:pt x="18135" y="2336"/>
                  </a:lnTo>
                  <a:lnTo>
                    <a:pt x="8699" y="8724"/>
                  </a:lnTo>
                  <a:lnTo>
                    <a:pt x="2324" y="18199"/>
                  </a:lnTo>
                  <a:lnTo>
                    <a:pt x="0" y="29806"/>
                  </a:lnTo>
                  <a:lnTo>
                    <a:pt x="2324" y="41402"/>
                  </a:lnTo>
                  <a:lnTo>
                    <a:pt x="8699" y="50876"/>
                  </a:lnTo>
                  <a:lnTo>
                    <a:pt x="18135" y="57264"/>
                  </a:lnTo>
                  <a:lnTo>
                    <a:pt x="29705" y="59601"/>
                  </a:lnTo>
                  <a:lnTo>
                    <a:pt x="41275" y="57264"/>
                  </a:lnTo>
                  <a:lnTo>
                    <a:pt x="50723" y="50876"/>
                  </a:lnTo>
                  <a:lnTo>
                    <a:pt x="57086" y="41402"/>
                  </a:lnTo>
                  <a:lnTo>
                    <a:pt x="59423" y="29806"/>
                  </a:lnTo>
                  <a:close/>
                </a:path>
                <a:path w="779779" h="59690">
                  <a:moveTo>
                    <a:pt x="779183" y="29806"/>
                  </a:moveTo>
                  <a:lnTo>
                    <a:pt x="776846" y="18199"/>
                  </a:lnTo>
                  <a:lnTo>
                    <a:pt x="770470" y="8724"/>
                  </a:lnTo>
                  <a:lnTo>
                    <a:pt x="761022" y="2336"/>
                  </a:lnTo>
                  <a:lnTo>
                    <a:pt x="749465" y="0"/>
                  </a:lnTo>
                  <a:lnTo>
                    <a:pt x="737895" y="2336"/>
                  </a:lnTo>
                  <a:lnTo>
                    <a:pt x="728446" y="8724"/>
                  </a:lnTo>
                  <a:lnTo>
                    <a:pt x="722083" y="18199"/>
                  </a:lnTo>
                  <a:lnTo>
                    <a:pt x="719747" y="29806"/>
                  </a:lnTo>
                  <a:lnTo>
                    <a:pt x="722083" y="41402"/>
                  </a:lnTo>
                  <a:lnTo>
                    <a:pt x="728446" y="50876"/>
                  </a:lnTo>
                  <a:lnTo>
                    <a:pt x="737895" y="57264"/>
                  </a:lnTo>
                  <a:lnTo>
                    <a:pt x="749465" y="59601"/>
                  </a:lnTo>
                  <a:lnTo>
                    <a:pt x="761022" y="57264"/>
                  </a:lnTo>
                  <a:lnTo>
                    <a:pt x="770470" y="50876"/>
                  </a:lnTo>
                  <a:lnTo>
                    <a:pt x="776846" y="41402"/>
                  </a:lnTo>
                  <a:lnTo>
                    <a:pt x="779183" y="29806"/>
                  </a:lnTo>
                  <a:close/>
                </a:path>
              </a:pathLst>
            </a:custGeom>
            <a:solidFill>
              <a:srgbClr val="C417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0AB63F14-EFF8-CA61-4FD7-52837072056B}"/>
                </a:ext>
              </a:extLst>
            </p:cNvPr>
            <p:cNvSpPr/>
            <p:nvPr/>
          </p:nvSpPr>
          <p:spPr>
            <a:xfrm>
              <a:off x="4095481" y="817356"/>
              <a:ext cx="1170305" cy="607060"/>
            </a:xfrm>
            <a:custGeom>
              <a:avLst/>
              <a:gdLst/>
              <a:ahLst/>
              <a:cxnLst/>
              <a:rect l="l" t="t" r="r" b="b"/>
              <a:pathLst>
                <a:path w="1170304" h="607060">
                  <a:moveTo>
                    <a:pt x="225145" y="155157"/>
                  </a:moveTo>
                  <a:lnTo>
                    <a:pt x="179816" y="159755"/>
                  </a:lnTo>
                  <a:lnTo>
                    <a:pt x="137569" y="172939"/>
                  </a:lnTo>
                  <a:lnTo>
                    <a:pt x="99316" y="193793"/>
                  </a:lnTo>
                  <a:lnTo>
                    <a:pt x="65970" y="221401"/>
                  </a:lnTo>
                  <a:lnTo>
                    <a:pt x="38446" y="254848"/>
                  </a:lnTo>
                  <a:lnTo>
                    <a:pt x="17655" y="293219"/>
                  </a:lnTo>
                  <a:lnTo>
                    <a:pt x="4511" y="335597"/>
                  </a:lnTo>
                  <a:lnTo>
                    <a:pt x="32" y="380019"/>
                  </a:lnTo>
                  <a:lnTo>
                    <a:pt x="0" y="381789"/>
                  </a:lnTo>
                  <a:lnTo>
                    <a:pt x="4511" y="426536"/>
                  </a:lnTo>
                  <a:lnTo>
                    <a:pt x="17655" y="468913"/>
                  </a:lnTo>
                  <a:lnTo>
                    <a:pt x="38446" y="507281"/>
                  </a:lnTo>
                  <a:lnTo>
                    <a:pt x="65970" y="540726"/>
                  </a:lnTo>
                  <a:lnTo>
                    <a:pt x="99316" y="568333"/>
                  </a:lnTo>
                  <a:lnTo>
                    <a:pt x="137569" y="589185"/>
                  </a:lnTo>
                  <a:lnTo>
                    <a:pt x="179816" y="602368"/>
                  </a:lnTo>
                  <a:lnTo>
                    <a:pt x="225145" y="606965"/>
                  </a:lnTo>
                  <a:lnTo>
                    <a:pt x="275043" y="601378"/>
                  </a:lnTo>
                  <a:lnTo>
                    <a:pt x="314293" y="587783"/>
                  </a:lnTo>
                  <a:lnTo>
                    <a:pt x="225145" y="587783"/>
                  </a:lnTo>
                  <a:lnTo>
                    <a:pt x="177947" y="582314"/>
                  </a:lnTo>
                  <a:lnTo>
                    <a:pt x="134591" y="566740"/>
                  </a:lnTo>
                  <a:lnTo>
                    <a:pt x="96322" y="542313"/>
                  </a:lnTo>
                  <a:lnTo>
                    <a:pt x="64388" y="510281"/>
                  </a:lnTo>
                  <a:lnTo>
                    <a:pt x="40035" y="471896"/>
                  </a:lnTo>
                  <a:lnTo>
                    <a:pt x="24509" y="428408"/>
                  </a:lnTo>
                  <a:lnTo>
                    <a:pt x="19140" y="381789"/>
                  </a:lnTo>
                  <a:lnTo>
                    <a:pt x="19178" y="380019"/>
                  </a:lnTo>
                  <a:lnTo>
                    <a:pt x="24509" y="333721"/>
                  </a:lnTo>
                  <a:lnTo>
                    <a:pt x="40035" y="290230"/>
                  </a:lnTo>
                  <a:lnTo>
                    <a:pt x="64388" y="251843"/>
                  </a:lnTo>
                  <a:lnTo>
                    <a:pt x="96322" y="219811"/>
                  </a:lnTo>
                  <a:lnTo>
                    <a:pt x="134591" y="195382"/>
                  </a:lnTo>
                  <a:lnTo>
                    <a:pt x="177947" y="179809"/>
                  </a:lnTo>
                  <a:lnTo>
                    <a:pt x="225145" y="174340"/>
                  </a:lnTo>
                  <a:lnTo>
                    <a:pt x="314172" y="174340"/>
                  </a:lnTo>
                  <a:lnTo>
                    <a:pt x="297369" y="167073"/>
                  </a:lnTo>
                  <a:lnTo>
                    <a:pt x="262221" y="158218"/>
                  </a:lnTo>
                  <a:lnTo>
                    <a:pt x="225145" y="155157"/>
                  </a:lnTo>
                  <a:close/>
                </a:path>
                <a:path w="1170304" h="607060">
                  <a:moveTo>
                    <a:pt x="874939" y="136278"/>
                  </a:moveTo>
                  <a:lnTo>
                    <a:pt x="854812" y="136278"/>
                  </a:lnTo>
                  <a:lnTo>
                    <a:pt x="865712" y="169586"/>
                  </a:lnTo>
                  <a:lnTo>
                    <a:pt x="825296" y="189728"/>
                  </a:lnTo>
                  <a:lnTo>
                    <a:pt x="789964" y="217261"/>
                  </a:lnTo>
                  <a:lnTo>
                    <a:pt x="760727" y="251174"/>
                  </a:lnTo>
                  <a:lnTo>
                    <a:pt x="738593" y="290453"/>
                  </a:lnTo>
                  <a:lnTo>
                    <a:pt x="724572" y="334088"/>
                  </a:lnTo>
                  <a:lnTo>
                    <a:pt x="719784" y="380019"/>
                  </a:lnTo>
                  <a:lnTo>
                    <a:pt x="719747" y="381789"/>
                  </a:lnTo>
                  <a:lnTo>
                    <a:pt x="724258" y="426536"/>
                  </a:lnTo>
                  <a:lnTo>
                    <a:pt x="737401" y="468913"/>
                  </a:lnTo>
                  <a:lnTo>
                    <a:pt x="758191" y="507281"/>
                  </a:lnTo>
                  <a:lnTo>
                    <a:pt x="785714" y="540726"/>
                  </a:lnTo>
                  <a:lnTo>
                    <a:pt x="819059" y="568333"/>
                  </a:lnTo>
                  <a:lnTo>
                    <a:pt x="857312" y="589185"/>
                  </a:lnTo>
                  <a:lnTo>
                    <a:pt x="899561" y="602368"/>
                  </a:lnTo>
                  <a:lnTo>
                    <a:pt x="944893" y="606965"/>
                  </a:lnTo>
                  <a:lnTo>
                    <a:pt x="990225" y="602368"/>
                  </a:lnTo>
                  <a:lnTo>
                    <a:pt x="1032473" y="589185"/>
                  </a:lnTo>
                  <a:lnTo>
                    <a:pt x="1035046" y="587783"/>
                  </a:lnTo>
                  <a:lnTo>
                    <a:pt x="944893" y="587783"/>
                  </a:lnTo>
                  <a:lnTo>
                    <a:pt x="897694" y="582314"/>
                  </a:lnTo>
                  <a:lnTo>
                    <a:pt x="854336" y="566740"/>
                  </a:lnTo>
                  <a:lnTo>
                    <a:pt x="816066" y="542313"/>
                  </a:lnTo>
                  <a:lnTo>
                    <a:pt x="784130" y="510281"/>
                  </a:lnTo>
                  <a:lnTo>
                    <a:pt x="759775" y="471896"/>
                  </a:lnTo>
                  <a:lnTo>
                    <a:pt x="744247" y="428408"/>
                  </a:lnTo>
                  <a:lnTo>
                    <a:pt x="738794" y="381066"/>
                  </a:lnTo>
                  <a:lnTo>
                    <a:pt x="745164" y="329977"/>
                  </a:lnTo>
                  <a:lnTo>
                    <a:pt x="763218" y="283525"/>
                  </a:lnTo>
                  <a:lnTo>
                    <a:pt x="791374" y="243295"/>
                  </a:lnTo>
                  <a:lnTo>
                    <a:pt x="828052" y="210871"/>
                  </a:lnTo>
                  <a:lnTo>
                    <a:pt x="871670" y="187837"/>
                  </a:lnTo>
                  <a:lnTo>
                    <a:pt x="891798" y="187837"/>
                  </a:lnTo>
                  <a:lnTo>
                    <a:pt x="889837" y="181837"/>
                  </a:lnTo>
                  <a:lnTo>
                    <a:pt x="903153" y="178607"/>
                  </a:lnTo>
                  <a:lnTo>
                    <a:pt x="916787" y="176259"/>
                  </a:lnTo>
                  <a:lnTo>
                    <a:pt x="930711" y="174825"/>
                  </a:lnTo>
                  <a:lnTo>
                    <a:pt x="944893" y="174340"/>
                  </a:lnTo>
                  <a:lnTo>
                    <a:pt x="1035043" y="174340"/>
                  </a:lnTo>
                  <a:lnTo>
                    <a:pt x="1032473" y="172939"/>
                  </a:lnTo>
                  <a:lnTo>
                    <a:pt x="1002535" y="163597"/>
                  </a:lnTo>
                  <a:lnTo>
                    <a:pt x="883868" y="163597"/>
                  </a:lnTo>
                  <a:lnTo>
                    <a:pt x="874939" y="136278"/>
                  </a:lnTo>
                  <a:close/>
                </a:path>
                <a:path w="1170304" h="607060">
                  <a:moveTo>
                    <a:pt x="314172" y="174340"/>
                  </a:moveTo>
                  <a:lnTo>
                    <a:pt x="225145" y="174340"/>
                  </a:lnTo>
                  <a:lnTo>
                    <a:pt x="258866" y="177107"/>
                  </a:lnTo>
                  <a:lnTo>
                    <a:pt x="290847" y="185112"/>
                  </a:lnTo>
                  <a:lnTo>
                    <a:pt x="320649" y="197911"/>
                  </a:lnTo>
                  <a:lnTo>
                    <a:pt x="347832" y="215061"/>
                  </a:lnTo>
                  <a:lnTo>
                    <a:pt x="215417" y="377852"/>
                  </a:lnTo>
                  <a:lnTo>
                    <a:pt x="214925" y="381789"/>
                  </a:lnTo>
                  <a:lnTo>
                    <a:pt x="218035" y="388459"/>
                  </a:lnTo>
                  <a:lnTo>
                    <a:pt x="221354" y="390605"/>
                  </a:lnTo>
                  <a:lnTo>
                    <a:pt x="430856" y="393328"/>
                  </a:lnTo>
                  <a:lnTo>
                    <a:pt x="423211" y="438200"/>
                  </a:lnTo>
                  <a:lnTo>
                    <a:pt x="406459" y="479240"/>
                  </a:lnTo>
                  <a:lnTo>
                    <a:pt x="381716" y="515330"/>
                  </a:lnTo>
                  <a:lnTo>
                    <a:pt x="350098" y="545348"/>
                  </a:lnTo>
                  <a:lnTo>
                    <a:pt x="312719" y="568177"/>
                  </a:lnTo>
                  <a:lnTo>
                    <a:pt x="270696" y="582695"/>
                  </a:lnTo>
                  <a:lnTo>
                    <a:pt x="225145" y="587783"/>
                  </a:lnTo>
                  <a:lnTo>
                    <a:pt x="314293" y="587783"/>
                  </a:lnTo>
                  <a:lnTo>
                    <a:pt x="361978" y="560377"/>
                  </a:lnTo>
                  <a:lnTo>
                    <a:pt x="396558" y="527428"/>
                  </a:lnTo>
                  <a:lnTo>
                    <a:pt x="423575" y="487824"/>
                  </a:lnTo>
                  <a:lnTo>
                    <a:pt x="441801" y="442797"/>
                  </a:lnTo>
                  <a:lnTo>
                    <a:pt x="450007" y="393579"/>
                  </a:lnTo>
                  <a:lnTo>
                    <a:pt x="548284" y="393579"/>
                  </a:lnTo>
                  <a:lnTo>
                    <a:pt x="551249" y="390658"/>
                  </a:lnTo>
                  <a:lnTo>
                    <a:pt x="551374" y="388092"/>
                  </a:lnTo>
                  <a:lnTo>
                    <a:pt x="551470" y="380019"/>
                  </a:lnTo>
                  <a:lnTo>
                    <a:pt x="547250" y="375663"/>
                  </a:lnTo>
                  <a:lnTo>
                    <a:pt x="450248" y="374407"/>
                  </a:lnTo>
                  <a:lnTo>
                    <a:pt x="450214" y="374156"/>
                  </a:lnTo>
                  <a:lnTo>
                    <a:pt x="431107" y="374156"/>
                  </a:lnTo>
                  <a:lnTo>
                    <a:pt x="245071" y="371737"/>
                  </a:lnTo>
                  <a:lnTo>
                    <a:pt x="362628" y="227207"/>
                  </a:lnTo>
                  <a:lnTo>
                    <a:pt x="388375" y="227207"/>
                  </a:lnTo>
                  <a:lnTo>
                    <a:pt x="374722" y="212339"/>
                  </a:lnTo>
                  <a:lnTo>
                    <a:pt x="384600" y="200192"/>
                  </a:lnTo>
                  <a:lnTo>
                    <a:pt x="359926" y="200192"/>
                  </a:lnTo>
                  <a:lnTo>
                    <a:pt x="330101" y="181229"/>
                  </a:lnTo>
                  <a:lnTo>
                    <a:pt x="314172" y="174340"/>
                  </a:lnTo>
                  <a:close/>
                </a:path>
                <a:path w="1170304" h="607060">
                  <a:moveTo>
                    <a:pt x="1035043" y="174340"/>
                  </a:moveTo>
                  <a:lnTo>
                    <a:pt x="944893" y="174340"/>
                  </a:lnTo>
                  <a:lnTo>
                    <a:pt x="992090" y="179809"/>
                  </a:lnTo>
                  <a:lnTo>
                    <a:pt x="1035447" y="195382"/>
                  </a:lnTo>
                  <a:lnTo>
                    <a:pt x="1073715" y="219811"/>
                  </a:lnTo>
                  <a:lnTo>
                    <a:pt x="1105649" y="251843"/>
                  </a:lnTo>
                  <a:lnTo>
                    <a:pt x="1130002" y="290230"/>
                  </a:lnTo>
                  <a:lnTo>
                    <a:pt x="1145528" y="333721"/>
                  </a:lnTo>
                  <a:lnTo>
                    <a:pt x="1150860" y="380019"/>
                  </a:lnTo>
                  <a:lnTo>
                    <a:pt x="1150897" y="381789"/>
                  </a:lnTo>
                  <a:lnTo>
                    <a:pt x="1145528" y="428408"/>
                  </a:lnTo>
                  <a:lnTo>
                    <a:pt x="1130002" y="471896"/>
                  </a:lnTo>
                  <a:lnTo>
                    <a:pt x="1105649" y="510281"/>
                  </a:lnTo>
                  <a:lnTo>
                    <a:pt x="1073715" y="542313"/>
                  </a:lnTo>
                  <a:lnTo>
                    <a:pt x="1035447" y="566740"/>
                  </a:lnTo>
                  <a:lnTo>
                    <a:pt x="992090" y="582314"/>
                  </a:lnTo>
                  <a:lnTo>
                    <a:pt x="944893" y="587783"/>
                  </a:lnTo>
                  <a:lnTo>
                    <a:pt x="1035046" y="587783"/>
                  </a:lnTo>
                  <a:lnTo>
                    <a:pt x="1070726" y="568333"/>
                  </a:lnTo>
                  <a:lnTo>
                    <a:pt x="1104071" y="540726"/>
                  </a:lnTo>
                  <a:lnTo>
                    <a:pt x="1131594" y="507281"/>
                  </a:lnTo>
                  <a:lnTo>
                    <a:pt x="1152384" y="468913"/>
                  </a:lnTo>
                  <a:lnTo>
                    <a:pt x="1165527" y="426536"/>
                  </a:lnTo>
                  <a:lnTo>
                    <a:pt x="1170038" y="381789"/>
                  </a:lnTo>
                  <a:lnTo>
                    <a:pt x="1170005" y="380019"/>
                  </a:lnTo>
                  <a:lnTo>
                    <a:pt x="1165527" y="335597"/>
                  </a:lnTo>
                  <a:lnTo>
                    <a:pt x="1152384" y="293219"/>
                  </a:lnTo>
                  <a:lnTo>
                    <a:pt x="1131594" y="254848"/>
                  </a:lnTo>
                  <a:lnTo>
                    <a:pt x="1104071" y="221401"/>
                  </a:lnTo>
                  <a:lnTo>
                    <a:pt x="1070726" y="193793"/>
                  </a:lnTo>
                  <a:lnTo>
                    <a:pt x="1035043" y="174340"/>
                  </a:lnTo>
                  <a:close/>
                </a:path>
                <a:path w="1170304" h="607060">
                  <a:moveTo>
                    <a:pt x="548284" y="393579"/>
                  </a:moveTo>
                  <a:lnTo>
                    <a:pt x="450007" y="393579"/>
                  </a:lnTo>
                  <a:lnTo>
                    <a:pt x="541722" y="394773"/>
                  </a:lnTo>
                  <a:lnTo>
                    <a:pt x="547072" y="394773"/>
                  </a:lnTo>
                  <a:lnTo>
                    <a:pt x="548284" y="393579"/>
                  </a:lnTo>
                  <a:close/>
                </a:path>
                <a:path w="1170304" h="607060">
                  <a:moveTo>
                    <a:pt x="891798" y="187837"/>
                  </a:moveTo>
                  <a:lnTo>
                    <a:pt x="871670" y="187837"/>
                  </a:lnTo>
                  <a:lnTo>
                    <a:pt x="937134" y="388092"/>
                  </a:lnTo>
                  <a:lnTo>
                    <a:pt x="940872" y="390658"/>
                  </a:lnTo>
                  <a:lnTo>
                    <a:pt x="945877" y="390658"/>
                  </a:lnTo>
                  <a:lnTo>
                    <a:pt x="946882" y="390501"/>
                  </a:lnTo>
                  <a:lnTo>
                    <a:pt x="952892" y="388532"/>
                  </a:lnTo>
                  <a:lnTo>
                    <a:pt x="955625" y="383108"/>
                  </a:lnTo>
                  <a:lnTo>
                    <a:pt x="891798" y="187837"/>
                  </a:lnTo>
                  <a:close/>
                </a:path>
                <a:path w="1170304" h="607060">
                  <a:moveTo>
                    <a:pt x="388375" y="227207"/>
                  </a:moveTo>
                  <a:lnTo>
                    <a:pt x="362628" y="227207"/>
                  </a:lnTo>
                  <a:lnTo>
                    <a:pt x="390139" y="257346"/>
                  </a:lnTo>
                  <a:lnTo>
                    <a:pt x="411329" y="292495"/>
                  </a:lnTo>
                  <a:lnTo>
                    <a:pt x="425289" y="331736"/>
                  </a:lnTo>
                  <a:lnTo>
                    <a:pt x="431107" y="374156"/>
                  </a:lnTo>
                  <a:lnTo>
                    <a:pt x="450214" y="374156"/>
                  </a:lnTo>
                  <a:lnTo>
                    <a:pt x="443964" y="327564"/>
                  </a:lnTo>
                  <a:lnTo>
                    <a:pt x="428596" y="284251"/>
                  </a:lnTo>
                  <a:lnTo>
                    <a:pt x="405171" y="245500"/>
                  </a:lnTo>
                  <a:lnTo>
                    <a:pt x="388375" y="227207"/>
                  </a:lnTo>
                  <a:close/>
                </a:path>
                <a:path w="1170304" h="607060">
                  <a:moveTo>
                    <a:pt x="862307" y="97630"/>
                  </a:moveTo>
                  <a:lnTo>
                    <a:pt x="468017" y="97630"/>
                  </a:lnTo>
                  <a:lnTo>
                    <a:pt x="469609" y="98803"/>
                  </a:lnTo>
                  <a:lnTo>
                    <a:pt x="471556" y="99494"/>
                  </a:lnTo>
                  <a:lnTo>
                    <a:pt x="842791" y="99494"/>
                  </a:lnTo>
                  <a:lnTo>
                    <a:pt x="848623" y="117336"/>
                  </a:lnTo>
                  <a:lnTo>
                    <a:pt x="523146" y="337727"/>
                  </a:lnTo>
                  <a:lnTo>
                    <a:pt x="521995" y="343685"/>
                  </a:lnTo>
                  <a:lnTo>
                    <a:pt x="526801" y="350816"/>
                  </a:lnTo>
                  <a:lnTo>
                    <a:pt x="529816" y="352303"/>
                  </a:lnTo>
                  <a:lnTo>
                    <a:pt x="534717" y="352303"/>
                  </a:lnTo>
                  <a:lnTo>
                    <a:pt x="536580" y="351769"/>
                  </a:lnTo>
                  <a:lnTo>
                    <a:pt x="854812" y="136278"/>
                  </a:lnTo>
                  <a:lnTo>
                    <a:pt x="874939" y="136278"/>
                  </a:lnTo>
                  <a:lnTo>
                    <a:pt x="862307" y="97630"/>
                  </a:lnTo>
                  <a:close/>
                </a:path>
                <a:path w="1170304" h="607060">
                  <a:moveTo>
                    <a:pt x="470907" y="70542"/>
                  </a:moveTo>
                  <a:lnTo>
                    <a:pt x="464886" y="71149"/>
                  </a:lnTo>
                  <a:lnTo>
                    <a:pt x="359926" y="200192"/>
                  </a:lnTo>
                  <a:lnTo>
                    <a:pt x="384600" y="200192"/>
                  </a:lnTo>
                  <a:lnTo>
                    <a:pt x="468017" y="97630"/>
                  </a:lnTo>
                  <a:lnTo>
                    <a:pt x="862307" y="97630"/>
                  </a:lnTo>
                  <a:lnTo>
                    <a:pt x="856646" y="80311"/>
                  </a:lnTo>
                  <a:lnTo>
                    <a:pt x="478467" y="80311"/>
                  </a:lnTo>
                  <a:lnTo>
                    <a:pt x="478205" y="77882"/>
                  </a:lnTo>
                  <a:lnTo>
                    <a:pt x="477033" y="75547"/>
                  </a:lnTo>
                  <a:lnTo>
                    <a:pt x="470907" y="70542"/>
                  </a:lnTo>
                  <a:close/>
                </a:path>
                <a:path w="1170304" h="607060">
                  <a:moveTo>
                    <a:pt x="944893" y="155157"/>
                  </a:moveTo>
                  <a:lnTo>
                    <a:pt x="929169" y="155703"/>
                  </a:lnTo>
                  <a:lnTo>
                    <a:pt x="913733" y="157315"/>
                  </a:lnTo>
                  <a:lnTo>
                    <a:pt x="898620" y="159959"/>
                  </a:lnTo>
                  <a:lnTo>
                    <a:pt x="883868" y="163597"/>
                  </a:lnTo>
                  <a:lnTo>
                    <a:pt x="1002535" y="163597"/>
                  </a:lnTo>
                  <a:lnTo>
                    <a:pt x="990225" y="159755"/>
                  </a:lnTo>
                  <a:lnTo>
                    <a:pt x="944893" y="155157"/>
                  </a:lnTo>
                  <a:close/>
                </a:path>
                <a:path w="1170304" h="607060">
                  <a:moveTo>
                    <a:pt x="943391" y="19182"/>
                  </a:moveTo>
                  <a:lnTo>
                    <a:pt x="902339" y="19182"/>
                  </a:lnTo>
                  <a:lnTo>
                    <a:pt x="909772" y="19785"/>
                  </a:lnTo>
                  <a:lnTo>
                    <a:pt x="916337" y="21589"/>
                  </a:lnTo>
                  <a:lnTo>
                    <a:pt x="922013" y="24585"/>
                  </a:lnTo>
                  <a:lnTo>
                    <a:pt x="926778" y="28763"/>
                  </a:lnTo>
                  <a:lnTo>
                    <a:pt x="931626" y="34145"/>
                  </a:lnTo>
                  <a:lnTo>
                    <a:pt x="934411" y="41726"/>
                  </a:lnTo>
                  <a:lnTo>
                    <a:pt x="934411" y="49579"/>
                  </a:lnTo>
                  <a:lnTo>
                    <a:pt x="933264" y="58043"/>
                  </a:lnTo>
                  <a:lnTo>
                    <a:pt x="929749" y="65606"/>
                  </a:lnTo>
                  <a:lnTo>
                    <a:pt x="923757" y="71043"/>
                  </a:lnTo>
                  <a:lnTo>
                    <a:pt x="915176" y="73128"/>
                  </a:lnTo>
                  <a:lnTo>
                    <a:pt x="909899" y="73128"/>
                  </a:lnTo>
                  <a:lnTo>
                    <a:pt x="905627" y="77411"/>
                  </a:lnTo>
                  <a:lnTo>
                    <a:pt x="905627" y="88007"/>
                  </a:lnTo>
                  <a:lnTo>
                    <a:pt x="909899" y="92300"/>
                  </a:lnTo>
                  <a:lnTo>
                    <a:pt x="915176" y="92300"/>
                  </a:lnTo>
                  <a:lnTo>
                    <a:pt x="931793" y="88611"/>
                  </a:lnTo>
                  <a:lnTo>
                    <a:pt x="943797" y="78903"/>
                  </a:lnTo>
                  <a:lnTo>
                    <a:pt x="951079" y="65213"/>
                  </a:lnTo>
                  <a:lnTo>
                    <a:pt x="953531" y="49579"/>
                  </a:lnTo>
                  <a:lnTo>
                    <a:pt x="952706" y="40209"/>
                  </a:lnTo>
                  <a:lnTo>
                    <a:pt x="950283" y="31335"/>
                  </a:lnTo>
                  <a:lnTo>
                    <a:pt x="946340" y="23162"/>
                  </a:lnTo>
                  <a:lnTo>
                    <a:pt x="943391" y="19182"/>
                  </a:lnTo>
                  <a:close/>
                </a:path>
                <a:path w="1170304" h="607060">
                  <a:moveTo>
                    <a:pt x="902339" y="0"/>
                  </a:moveTo>
                  <a:lnTo>
                    <a:pt x="820404" y="0"/>
                  </a:lnTo>
                  <a:lnTo>
                    <a:pt x="817525" y="1476"/>
                  </a:lnTo>
                  <a:lnTo>
                    <a:pt x="813933" y="6460"/>
                  </a:lnTo>
                  <a:lnTo>
                    <a:pt x="813431" y="9664"/>
                  </a:lnTo>
                  <a:lnTo>
                    <a:pt x="836529" y="80311"/>
                  </a:lnTo>
                  <a:lnTo>
                    <a:pt x="856646" y="80311"/>
                  </a:lnTo>
                  <a:lnTo>
                    <a:pt x="836666" y="19182"/>
                  </a:lnTo>
                  <a:lnTo>
                    <a:pt x="943391" y="19182"/>
                  </a:lnTo>
                  <a:lnTo>
                    <a:pt x="940956" y="15894"/>
                  </a:lnTo>
                  <a:lnTo>
                    <a:pt x="934988" y="10354"/>
                  </a:lnTo>
                  <a:lnTo>
                    <a:pt x="926724" y="5230"/>
                  </a:lnTo>
                  <a:lnTo>
                    <a:pt x="915922" y="1464"/>
                  </a:lnTo>
                  <a:lnTo>
                    <a:pt x="902339" y="0"/>
                  </a:lnTo>
                  <a:close/>
                </a:path>
              </a:pathLst>
            </a:custGeom>
            <a:solidFill>
              <a:srgbClr val="F0331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3" name="object 9">
              <a:extLst>
                <a:ext uri="{FF2B5EF4-FFF2-40B4-BE49-F238E27FC236}">
                  <a16:creationId xmlns:a16="http://schemas.microsoft.com/office/drawing/2014/main" id="{EC6509D4-96D7-59C9-F452-BB999D57E2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9148" y="1133388"/>
              <a:ext cx="138783" cy="184916"/>
            </a:xfrm>
            <a:prstGeom prst="rect">
              <a:avLst/>
            </a:prstGeom>
          </p:spPr>
        </p:pic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2B94C3DF-F521-921F-340E-8E897FE43BBB}"/>
                </a:ext>
              </a:extLst>
            </p:cNvPr>
            <p:cNvSpPr/>
            <p:nvPr/>
          </p:nvSpPr>
          <p:spPr>
            <a:xfrm>
              <a:off x="4511383" y="755630"/>
              <a:ext cx="535305" cy="539750"/>
            </a:xfrm>
            <a:custGeom>
              <a:avLst/>
              <a:gdLst/>
              <a:ahLst/>
              <a:cxnLst/>
              <a:rect l="l" t="t" r="r" b="b"/>
              <a:pathLst>
                <a:path w="535304" h="539750">
                  <a:moveTo>
                    <a:pt x="99237" y="533222"/>
                  </a:moveTo>
                  <a:lnTo>
                    <a:pt x="83591" y="219024"/>
                  </a:lnTo>
                  <a:lnTo>
                    <a:pt x="0" y="219024"/>
                  </a:lnTo>
                  <a:lnTo>
                    <a:pt x="17348" y="259626"/>
                  </a:lnTo>
                  <a:lnTo>
                    <a:pt x="32702" y="292887"/>
                  </a:lnTo>
                  <a:lnTo>
                    <a:pt x="47853" y="323608"/>
                  </a:lnTo>
                  <a:lnTo>
                    <a:pt x="44145" y="371424"/>
                  </a:lnTo>
                  <a:lnTo>
                    <a:pt x="51511" y="435229"/>
                  </a:lnTo>
                  <a:lnTo>
                    <a:pt x="63385" y="497205"/>
                  </a:lnTo>
                  <a:lnTo>
                    <a:pt x="73177" y="539496"/>
                  </a:lnTo>
                  <a:lnTo>
                    <a:pt x="99237" y="533222"/>
                  </a:lnTo>
                  <a:close/>
                </a:path>
                <a:path w="535304" h="539750">
                  <a:moveTo>
                    <a:pt x="534835" y="84505"/>
                  </a:moveTo>
                  <a:lnTo>
                    <a:pt x="515112" y="61175"/>
                  </a:lnTo>
                  <a:lnTo>
                    <a:pt x="486435" y="64135"/>
                  </a:lnTo>
                  <a:lnTo>
                    <a:pt x="337654" y="31165"/>
                  </a:lnTo>
                  <a:lnTo>
                    <a:pt x="305384" y="0"/>
                  </a:lnTo>
                  <a:lnTo>
                    <a:pt x="252691" y="26974"/>
                  </a:lnTo>
                  <a:lnTo>
                    <a:pt x="289966" y="52768"/>
                  </a:lnTo>
                  <a:lnTo>
                    <a:pt x="332016" y="67449"/>
                  </a:lnTo>
                  <a:lnTo>
                    <a:pt x="472681" y="76720"/>
                  </a:lnTo>
                  <a:lnTo>
                    <a:pt x="502564" y="91706"/>
                  </a:lnTo>
                  <a:lnTo>
                    <a:pt x="534835" y="845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5" name="object 11">
              <a:extLst>
                <a:ext uri="{FF2B5EF4-FFF2-40B4-BE49-F238E27FC236}">
                  <a16:creationId xmlns:a16="http://schemas.microsoft.com/office/drawing/2014/main" id="{61CC6E03-F788-3EFC-A6D6-706BA42D9C4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0591" y="802488"/>
              <a:ext cx="124386" cy="173177"/>
            </a:xfrm>
            <a:prstGeom prst="rect">
              <a:avLst/>
            </a:prstGeom>
          </p:spPr>
        </p:pic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A776E604-2675-B286-52B3-D9BE1B2E550B}"/>
                </a:ext>
              </a:extLst>
            </p:cNvPr>
            <p:cNvSpPr/>
            <p:nvPr/>
          </p:nvSpPr>
          <p:spPr>
            <a:xfrm>
              <a:off x="4584568" y="1288756"/>
              <a:ext cx="76835" cy="16510"/>
            </a:xfrm>
            <a:custGeom>
              <a:avLst/>
              <a:gdLst/>
              <a:ahLst/>
              <a:cxnLst/>
              <a:rect l="l" t="t" r="r" b="b"/>
              <a:pathLst>
                <a:path w="76835" h="16509">
                  <a:moveTo>
                    <a:pt x="26051" y="0"/>
                  </a:moveTo>
                  <a:lnTo>
                    <a:pt x="0" y="6272"/>
                  </a:lnTo>
                  <a:lnTo>
                    <a:pt x="1340" y="11685"/>
                  </a:lnTo>
                  <a:lnTo>
                    <a:pt x="2157" y="14805"/>
                  </a:lnTo>
                  <a:lnTo>
                    <a:pt x="13042" y="15363"/>
                  </a:lnTo>
                  <a:lnTo>
                    <a:pt x="37259" y="16294"/>
                  </a:lnTo>
                  <a:lnTo>
                    <a:pt x="62149" y="16480"/>
                  </a:lnTo>
                  <a:lnTo>
                    <a:pt x="75055" y="14805"/>
                  </a:lnTo>
                  <a:lnTo>
                    <a:pt x="76303" y="12342"/>
                  </a:lnTo>
                  <a:lnTo>
                    <a:pt x="71615" y="9978"/>
                  </a:lnTo>
                  <a:lnTo>
                    <a:pt x="56396" y="6327"/>
                  </a:lnTo>
                  <a:lnTo>
                    <a:pt x="26051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13">
              <a:extLst>
                <a:ext uri="{FF2B5EF4-FFF2-40B4-BE49-F238E27FC236}">
                  <a16:creationId xmlns:a16="http://schemas.microsoft.com/office/drawing/2014/main" id="{C184EFBC-9E29-A526-64DC-66B7D7B13547}"/>
                </a:ext>
              </a:extLst>
            </p:cNvPr>
            <p:cNvSpPr/>
            <p:nvPr/>
          </p:nvSpPr>
          <p:spPr>
            <a:xfrm>
              <a:off x="4459490" y="635157"/>
              <a:ext cx="357505" cy="181610"/>
            </a:xfrm>
            <a:custGeom>
              <a:avLst/>
              <a:gdLst/>
              <a:ahLst/>
              <a:cxnLst/>
              <a:rect l="l" t="t" r="r" b="b"/>
              <a:pathLst>
                <a:path w="357504" h="181609">
                  <a:moveTo>
                    <a:pt x="230604" y="0"/>
                  </a:moveTo>
                  <a:lnTo>
                    <a:pt x="177874" y="22997"/>
                  </a:lnTo>
                  <a:lnTo>
                    <a:pt x="122450" y="67128"/>
                  </a:lnTo>
                  <a:lnTo>
                    <a:pt x="99147" y="88826"/>
                  </a:lnTo>
                  <a:lnTo>
                    <a:pt x="71810" y="109907"/>
                  </a:lnTo>
                  <a:lnTo>
                    <a:pt x="45146" y="127729"/>
                  </a:lnTo>
                  <a:lnTo>
                    <a:pt x="23856" y="139650"/>
                  </a:lnTo>
                  <a:lnTo>
                    <a:pt x="9407" y="149341"/>
                  </a:lnTo>
                  <a:lnTo>
                    <a:pt x="1006" y="160551"/>
                  </a:lnTo>
                  <a:lnTo>
                    <a:pt x="0" y="170750"/>
                  </a:lnTo>
                  <a:lnTo>
                    <a:pt x="7731" y="177408"/>
                  </a:lnTo>
                  <a:lnTo>
                    <a:pt x="32436" y="180169"/>
                  </a:lnTo>
                  <a:lnTo>
                    <a:pt x="71991" y="181078"/>
                  </a:lnTo>
                  <a:lnTo>
                    <a:pt x="112182" y="181201"/>
                  </a:lnTo>
                  <a:lnTo>
                    <a:pt x="138795" y="181607"/>
                  </a:lnTo>
                  <a:lnTo>
                    <a:pt x="151185" y="177970"/>
                  </a:lnTo>
                  <a:lnTo>
                    <a:pt x="160274" y="168265"/>
                  </a:lnTo>
                  <a:lnTo>
                    <a:pt x="169178" y="156988"/>
                  </a:lnTo>
                  <a:lnTo>
                    <a:pt x="181014" y="148634"/>
                  </a:lnTo>
                  <a:lnTo>
                    <a:pt x="201590" y="141202"/>
                  </a:lnTo>
                  <a:lnTo>
                    <a:pt x="261074" y="120467"/>
                  </a:lnTo>
                  <a:lnTo>
                    <a:pt x="304591" y="147440"/>
                  </a:lnTo>
                  <a:lnTo>
                    <a:pt x="357281" y="120467"/>
                  </a:lnTo>
                  <a:lnTo>
                    <a:pt x="304066" y="56489"/>
                  </a:lnTo>
                  <a:lnTo>
                    <a:pt x="293866" y="43771"/>
                  </a:lnTo>
                  <a:lnTo>
                    <a:pt x="285650" y="32962"/>
                  </a:lnTo>
                  <a:lnTo>
                    <a:pt x="274919" y="20730"/>
                  </a:lnTo>
                  <a:lnTo>
                    <a:pt x="261912" y="10186"/>
                  </a:lnTo>
                  <a:lnTo>
                    <a:pt x="247012" y="2790"/>
                  </a:lnTo>
                  <a:lnTo>
                    <a:pt x="230604" y="0"/>
                  </a:lnTo>
                  <a:close/>
                </a:path>
              </a:pathLst>
            </a:custGeom>
            <a:solidFill>
              <a:srgbClr val="FC593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8" name="object 14">
              <a:extLst>
                <a:ext uri="{FF2B5EF4-FFF2-40B4-BE49-F238E27FC236}">
                  <a16:creationId xmlns:a16="http://schemas.microsoft.com/office/drawing/2014/main" id="{8407A6EA-4847-C29C-C827-46F05C81DF3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5631" y="520683"/>
              <a:ext cx="156550" cy="128352"/>
            </a:xfrm>
            <a:prstGeom prst="rect">
              <a:avLst/>
            </a:prstGeom>
          </p:spPr>
        </p:pic>
        <p:pic>
          <p:nvPicPr>
            <p:cNvPr id="39" name="object 15">
              <a:extLst>
                <a:ext uri="{FF2B5EF4-FFF2-40B4-BE49-F238E27FC236}">
                  <a16:creationId xmlns:a16="http://schemas.microsoft.com/office/drawing/2014/main" id="{0291BD6E-E1F7-0028-3219-91080767BB7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2571" y="898759"/>
              <a:ext cx="166340" cy="187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112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8AFD37-E5D2-F9AD-ABA7-84A387CD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FFAF98-D091-04A0-7BBC-34C09C9C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062F08-7A89-23F4-BA04-7F84EED2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ED61DA-097D-24AB-CF9B-BB124F82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C3089C-418D-FE0D-37C0-011B9C82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56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A9C53-2E4F-E024-F04D-C8C735A4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B70352-057B-78DD-4E1C-A8D7FE9F1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87EF2B-9564-3FFE-E159-6C3C5C92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FF569-B351-FE7D-C995-7A5A903C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ABF0FB-41CB-5FA4-A0E1-7706B553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83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03DBD-2D30-204A-DDF7-B7AB3D0B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BAA73E-E06E-AEAF-95C5-524D45066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065D54-CC81-B829-7159-44C626F6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3FD77-E82E-2729-AF3B-514DE529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B204D1-9BD4-C489-1824-33A0E0AE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069952-BFEA-A4B2-AB7B-F4E50346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55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A136D-38CC-F6E8-3E59-EE787ACD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C28820-AC9E-57AF-F88F-6A2DDAFBF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87D29D-F660-24C0-8771-33BDE456F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E5F8E1-F675-C7A8-9306-2E1252DED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32C4E8C-9527-D358-AAD3-8DDBC3BABC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552966D-6BDE-0E39-6377-10693A17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A55A765-2666-FE11-4CF9-53E09448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22E7CF-90A3-691F-A409-D49FBF8BC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12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1FCFB-01EE-F35E-FC76-F26F31DC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6DEF78-F681-9F7E-C331-DC4B5D42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3345F99-71A2-FC9F-B8B8-56C5F9A2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4C6F2C-9838-6E52-769B-8AF4336F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26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4537CD-8A2F-FDE3-E69A-85B64377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7DEF8F-6A6F-391E-933C-CAF19838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DE6156-A957-3F5A-E05F-4A6B455C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98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AFB40B-3004-87E1-E582-14885B026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C04581-DA50-FE93-73B7-FEB5A94F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F37693-7C21-D8FC-379C-8E578A991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AE9992-929A-53B3-FB1B-3021169D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00DAB3-64F4-0D36-0B0D-33CE9719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389CE8-7D46-5010-56A0-E8EAF393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10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7012D-2D87-305C-955F-8B644EB2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9513C60-B04D-A931-31B6-72FA16255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34D4D7-5CFA-E66E-A79D-5954A4BCA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FC3C14-3551-86CD-DD8B-BF3059FB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7BCB4-9DEB-DA8E-223D-85E78926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6155E2-2209-4A94-6BC8-C3BAEB6E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00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5293ECD-ACEA-FADB-389A-54CF4262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F16250-D146-A092-B1CF-3D8B8835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7530B2-3EFC-B20C-591B-524D50B8B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6B1C1-3002-4059-AD74-8FE53A17B8D5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512F6E-C6FA-5D53-9D28-2C8F98B67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761B4-D4B1-297D-209C-337C77D3D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DA01A-28F6-4209-B195-33EFD1981A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33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francevelotourisme.com/contact/devenir_accueil_velo" TargetMode="External"/><Relationship Id="rId4" Type="http://schemas.openxmlformats.org/officeDocument/2006/relationships/hyperlink" Target="https://www.francevelotourisme.com/sites/default/files/inline-files/guide-pratique-av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irpourlatransition.ademe.fr/entreprises/aides-financieres/2023/developper-velotourisme" TargetMode="External"/><Relationship Id="rId2" Type="http://schemas.openxmlformats.org/officeDocument/2006/relationships/hyperlink" Target="https://developper-velotourisme.ademe.fr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per-velotourisme.ademe.fr/" TargetMode="External"/><Relationship Id="rId3" Type="http://schemas.openxmlformats.org/officeDocument/2006/relationships/image" Target="../media/image44.png"/><Relationship Id="rId7" Type="http://schemas.openxmlformats.org/officeDocument/2006/relationships/hyperlink" Target="http://www.developper-velotourisme/" TargetMode="External"/><Relationship Id="rId2" Type="http://schemas.openxmlformats.org/officeDocument/2006/relationships/hyperlink" Target="https://agirpourlatransition.ademe.fr/entreprises/aides-financieres/2023/developper-velotourism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developper-velotourisme.ademe.fr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girpourlatransition.ademe.fr/entreprises/aides-financieres/2023/developper-velotourisme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mailto:velotourisme@ademe.fr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0.png"/><Relationship Id="rId7" Type="http://schemas.openxmlformats.org/officeDocument/2006/relationships/diagramData" Target="../diagrams/data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diagramDrawing" Target="../diagrams/drawing1.xml"/><Relationship Id="rId5" Type="http://schemas.microsoft.com/office/2007/relationships/hdphoto" Target="../media/hdphoto1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ncevelotourisme.com/sites/default/files/accueil-velo-guide-pratique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rancevelotourisme.com/contact/devenir_accueil_vel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BD3A6F29-7B92-5EE4-4506-2A17F48354B9}"/>
              </a:ext>
            </a:extLst>
          </p:cNvPr>
          <p:cNvSpPr txBox="1"/>
          <p:nvPr/>
        </p:nvSpPr>
        <p:spPr>
          <a:xfrm>
            <a:off x="1285618" y="2530805"/>
            <a:ext cx="8955890" cy="1617485"/>
          </a:xfrm>
          <a:prstGeom prst="rect">
            <a:avLst/>
          </a:prstGeom>
        </p:spPr>
        <p:txBody>
          <a:bodyPr vert="horz" wrap="square" lIns="0" tIns="155566" rIns="0" bIns="0" rtlCol="0">
            <a:spAutoFit/>
          </a:bodyPr>
          <a:lstStyle/>
          <a:p>
            <a:pPr algn="ctr">
              <a:spcBef>
                <a:spcPts val="1225"/>
              </a:spcBef>
            </a:pPr>
            <a:r>
              <a:rPr lang="fr-FR" sz="4245" b="1" dirty="0">
                <a:solidFill>
                  <a:srgbClr val="FC5938"/>
                </a:solidFill>
                <a:latin typeface="Marianne ExtraBold"/>
                <a:cs typeface="Marianne ExtraBold"/>
              </a:rPr>
              <a:t>Programme </a:t>
            </a:r>
          </a:p>
          <a:p>
            <a:pPr algn="ctr">
              <a:spcBef>
                <a:spcPts val="1225"/>
              </a:spcBef>
            </a:pPr>
            <a:r>
              <a:rPr lang="fr-FR" sz="4245" b="1" dirty="0">
                <a:solidFill>
                  <a:srgbClr val="FC5938"/>
                </a:solidFill>
                <a:latin typeface="Marianne ExtraBold"/>
                <a:cs typeface="Marianne ExtraBold"/>
              </a:rPr>
              <a:t>’Développer le Vélotourisme’</a:t>
            </a:r>
            <a:endParaRPr lang="fr-FR" sz="4245" dirty="0">
              <a:latin typeface="Marianne ExtraBold"/>
              <a:cs typeface="Marianne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AECE94-7359-0B6E-9904-AF191119461A}"/>
              </a:ext>
            </a:extLst>
          </p:cNvPr>
          <p:cNvSpPr/>
          <p:nvPr/>
        </p:nvSpPr>
        <p:spPr>
          <a:xfrm>
            <a:off x="934293" y="1121222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Capter une nouvelle clientèle ! Profitez de la forte croissance du tourisme à vélo.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B56CE2-A9B9-1542-A7AC-61F4AB00544E}"/>
              </a:ext>
            </a:extLst>
          </p:cNvPr>
          <p:cNvSpPr/>
          <p:nvPr/>
        </p:nvSpPr>
        <p:spPr>
          <a:xfrm>
            <a:off x="1079090" y="2254682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kern="0" dirty="0">
                <a:solidFill>
                  <a:schemeClr val="tx1"/>
                </a:solidFill>
                <a:latin typeface="Marianne" panose="02000000000000000000" pitchFamily="50" charset="0"/>
                <a:sym typeface="Helvetica Light"/>
              </a:rPr>
              <a:t>Grâce au programme Développer le vélotourisme, l’ADEME vous finance équipements et services plébiscités par les touristes à vélo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08BCF86-F151-01CC-E588-AC2E2A750AB7}"/>
              </a:ext>
            </a:extLst>
          </p:cNvPr>
          <p:cNvSpPr/>
          <p:nvPr/>
        </p:nvSpPr>
        <p:spPr>
          <a:xfrm>
            <a:off x="3169920" y="3850640"/>
            <a:ext cx="5679440" cy="1957258"/>
          </a:xfrm>
          <a:prstGeom prst="roundRect">
            <a:avLst/>
          </a:prstGeom>
          <a:solidFill>
            <a:srgbClr val="FEF5EF"/>
          </a:solidFill>
          <a:ln>
            <a:solidFill>
              <a:srgbClr val="F7D0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C802C64-C6D6-0C69-9929-B5FB28A93181}"/>
              </a:ext>
            </a:extLst>
          </p:cNvPr>
          <p:cNvSpPr txBox="1"/>
          <p:nvPr/>
        </p:nvSpPr>
        <p:spPr>
          <a:xfrm>
            <a:off x="3373120" y="4165600"/>
            <a:ext cx="53441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Marianne" panose="02000000000000000000" pitchFamily="50" charset="0"/>
              </a:rPr>
              <a:t>Modalités de prise en charge</a:t>
            </a:r>
          </a:p>
          <a:p>
            <a:endParaRPr lang="fr-FR" dirty="0"/>
          </a:p>
          <a:p>
            <a:pPr algn="ctr"/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</a:rPr>
              <a:t>55% du montant HTR</a:t>
            </a:r>
          </a:p>
          <a:p>
            <a:pPr algn="ctr"/>
            <a:r>
              <a:rPr lang="fr-FR" b="1" kern="0" dirty="0">
                <a:solidFill>
                  <a:srgbClr val="FC5938"/>
                </a:solidFill>
                <a:latin typeface="Marianne" panose="02000000000000000000" pitchFamily="50" charset="0"/>
              </a:rPr>
              <a:t>Plafonné suivant les typologies d’équipements</a:t>
            </a:r>
          </a:p>
        </p:txBody>
      </p:sp>
    </p:spTree>
    <p:extLst>
      <p:ext uri="{BB962C8B-B14F-4D97-AF65-F5344CB8AC3E}">
        <p14:creationId xmlns:p14="http://schemas.microsoft.com/office/powerpoint/2010/main" val="375927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0F8F9-F7AD-CF39-9C87-83609FB99CC1}"/>
              </a:ext>
            </a:extLst>
          </p:cNvPr>
          <p:cNvSpPr/>
          <p:nvPr/>
        </p:nvSpPr>
        <p:spPr>
          <a:xfrm>
            <a:off x="1006691" y="1024376"/>
            <a:ext cx="10178617" cy="531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Différents équipements de stationnement sont éligibles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603E99-C968-7370-0227-7CDD20AC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9" t="2768" r="35587" b="1428"/>
          <a:stretch/>
        </p:blipFill>
        <p:spPr>
          <a:xfrm>
            <a:off x="2804659" y="2451101"/>
            <a:ext cx="1145886" cy="17218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EE1C82-72C3-9A93-FFAC-1636C04B4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20" y="2334375"/>
            <a:ext cx="1145887" cy="17430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509328C-A86F-FE2B-58FD-178CF95E4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/>
          <a:stretch/>
        </p:blipFill>
        <p:spPr bwMode="auto">
          <a:xfrm>
            <a:off x="6461163" y="2516080"/>
            <a:ext cx="2191211" cy="159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41B01F-93FD-F116-4832-91859F24E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707" y="4916405"/>
            <a:ext cx="1529238" cy="15016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ACF9ED9-442F-762D-EAE6-BD02AC414705}"/>
              </a:ext>
            </a:extLst>
          </p:cNvPr>
          <p:cNvSpPr txBox="1"/>
          <p:nvPr/>
        </p:nvSpPr>
        <p:spPr>
          <a:xfrm>
            <a:off x="3854958" y="1660837"/>
            <a:ext cx="3752092" cy="369332"/>
          </a:xfrm>
          <a:prstGeom prst="rect">
            <a:avLst/>
          </a:prstGeom>
          <a:solidFill>
            <a:srgbClr val="00693E"/>
          </a:solidFill>
          <a:ln>
            <a:solidFill>
              <a:srgbClr val="70A89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ilocha"/>
              </a:rPr>
              <a:t>Stationnement en libre accès</a:t>
            </a:r>
          </a:p>
        </p:txBody>
      </p:sp>
      <p:sp>
        <p:nvSpPr>
          <p:cNvPr id="10" name="Zone de texte 3">
            <a:extLst>
              <a:ext uri="{FF2B5EF4-FFF2-40B4-BE49-F238E27FC236}">
                <a16:creationId xmlns:a16="http://schemas.microsoft.com/office/drawing/2014/main" id="{22D0E92D-910E-1256-2418-055D3F4C07A8}"/>
              </a:ext>
            </a:extLst>
          </p:cNvPr>
          <p:cNvSpPr txBox="1"/>
          <p:nvPr/>
        </p:nvSpPr>
        <p:spPr>
          <a:xfrm>
            <a:off x="6332086" y="4323543"/>
            <a:ext cx="5244830" cy="4202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33400" indent="-2667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C5938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Abri </a:t>
            </a:r>
            <a:r>
              <a:rPr lang="fr-FR" sz="1600" dirty="0">
                <a:solidFill>
                  <a:srgbClr val="FC5938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1 800€ / emplacement</a:t>
            </a:r>
          </a:p>
          <a:p>
            <a:pPr marL="355600" indent="-266700">
              <a:buFont typeface="Wingdings" panose="05000000000000000000" pitchFamily="2" charset="2"/>
              <a:buChar char="§"/>
            </a:pPr>
            <a:endParaRPr lang="fr-FR" sz="1600" b="1" dirty="0">
              <a:solidFill>
                <a:srgbClr val="FC5938"/>
              </a:solidFill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Zone de texte 3">
            <a:extLst>
              <a:ext uri="{FF2B5EF4-FFF2-40B4-BE49-F238E27FC236}">
                <a16:creationId xmlns:a16="http://schemas.microsoft.com/office/drawing/2014/main" id="{D8B6D9AB-18DA-AEFA-9A37-7E53DAD05BC9}"/>
              </a:ext>
            </a:extLst>
          </p:cNvPr>
          <p:cNvSpPr txBox="1"/>
          <p:nvPr/>
        </p:nvSpPr>
        <p:spPr>
          <a:xfrm>
            <a:off x="46792" y="4351685"/>
            <a:ext cx="5244830" cy="3921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33400" indent="-2667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Arceaux </a:t>
            </a:r>
            <a:r>
              <a:rPr lang="fr-FR" sz="1600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150€ / emplacement</a:t>
            </a:r>
          </a:p>
          <a:p>
            <a:pPr marL="88900"/>
            <a:endParaRPr lang="fr-FR" sz="1600" b="1" dirty="0"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Abri vélos en bois – Polymobyl">
            <a:extLst>
              <a:ext uri="{FF2B5EF4-FFF2-40B4-BE49-F238E27FC236}">
                <a16:creationId xmlns:a16="http://schemas.microsoft.com/office/drawing/2014/main" id="{D3FCAF7D-912B-65CF-1CB5-ADE3C248A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t="11905" r="10050" b="11736"/>
          <a:stretch/>
        </p:blipFill>
        <p:spPr bwMode="auto">
          <a:xfrm>
            <a:off x="7700593" y="4723593"/>
            <a:ext cx="2484807" cy="1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9A567D-F586-F1AB-C2DE-7EFCBD2C0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2996" y="2139478"/>
            <a:ext cx="3076581" cy="17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6640F75-2DFB-6035-F9FF-2FC3FEF0A541}"/>
              </a:ext>
            </a:extLst>
          </p:cNvPr>
          <p:cNvSpPr txBox="1"/>
          <p:nvPr/>
        </p:nvSpPr>
        <p:spPr>
          <a:xfrm>
            <a:off x="4527596" y="1598518"/>
            <a:ext cx="3752092" cy="369332"/>
          </a:xfrm>
          <a:prstGeom prst="rect">
            <a:avLst/>
          </a:prstGeom>
          <a:solidFill>
            <a:srgbClr val="00693E"/>
          </a:solidFill>
          <a:ln>
            <a:solidFill>
              <a:srgbClr val="70A89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ilocha"/>
              </a:rPr>
              <a:t>Stationnement sécurisé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FD4542-433B-2271-1380-516DC78F6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92" y="2013126"/>
            <a:ext cx="1322947" cy="1511939"/>
          </a:xfrm>
          <a:prstGeom prst="rect">
            <a:avLst/>
          </a:prstGeom>
        </p:spPr>
      </p:pic>
      <p:sp>
        <p:nvSpPr>
          <p:cNvPr id="7" name="Zone de texte 3">
            <a:extLst>
              <a:ext uri="{FF2B5EF4-FFF2-40B4-BE49-F238E27FC236}">
                <a16:creationId xmlns:a16="http://schemas.microsoft.com/office/drawing/2014/main" id="{031624B6-31F1-B71F-D840-0F2622117D83}"/>
              </a:ext>
            </a:extLst>
          </p:cNvPr>
          <p:cNvSpPr txBox="1"/>
          <p:nvPr/>
        </p:nvSpPr>
        <p:spPr>
          <a:xfrm>
            <a:off x="-95658" y="3988429"/>
            <a:ext cx="6775915" cy="4202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33400" indent="-2667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Box collectif / individuel </a:t>
            </a:r>
            <a:r>
              <a:rPr lang="fr-FR" sz="1600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350€ / emplacement</a:t>
            </a:r>
          </a:p>
          <a:p>
            <a:pPr marL="88900"/>
            <a:endParaRPr lang="fr-FR" sz="1600" b="1" dirty="0"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Zone de texte 3">
            <a:extLst>
              <a:ext uri="{FF2B5EF4-FFF2-40B4-BE49-F238E27FC236}">
                <a16:creationId xmlns:a16="http://schemas.microsoft.com/office/drawing/2014/main" id="{F1AE006B-A83B-14E7-473A-74D82E3533AD}"/>
              </a:ext>
            </a:extLst>
          </p:cNvPr>
          <p:cNvSpPr txBox="1"/>
          <p:nvPr/>
        </p:nvSpPr>
        <p:spPr>
          <a:xfrm>
            <a:off x="6680257" y="3988429"/>
            <a:ext cx="6673685" cy="3921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33400" indent="-2667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Borne de recharge </a:t>
            </a:r>
            <a:r>
              <a:rPr lang="fr-FR" sz="1600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850€ / unité</a:t>
            </a:r>
          </a:p>
          <a:p>
            <a:pPr marL="88900"/>
            <a:endParaRPr lang="fr-FR" sz="1600" b="1" dirty="0"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A021D-DC88-329F-6DBA-CC08A4D476FA}"/>
              </a:ext>
            </a:extLst>
          </p:cNvPr>
          <p:cNvSpPr/>
          <p:nvPr/>
        </p:nvSpPr>
        <p:spPr>
          <a:xfrm>
            <a:off x="1006691" y="678239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Différents équipements de stationnement sont éligibles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30552B-E61F-CFCB-4A78-D1A27978C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1" b="15867"/>
          <a:stretch/>
        </p:blipFill>
        <p:spPr>
          <a:xfrm>
            <a:off x="8005664" y="2203778"/>
            <a:ext cx="1278714" cy="12995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0C00AF-BD62-168B-DE05-91F2A737D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13"/>
          <a:stretch/>
        </p:blipFill>
        <p:spPr>
          <a:xfrm>
            <a:off x="484066" y="4281517"/>
            <a:ext cx="2286000" cy="2118817"/>
          </a:xfrm>
          <a:prstGeom prst="rect">
            <a:avLst/>
          </a:prstGeom>
        </p:spPr>
      </p:pic>
      <p:pic>
        <p:nvPicPr>
          <p:cNvPr id="3074" name="Picture 2" descr="Box à vélo sécurisé – Nos mobiliers urbains – Polymobyl.com">
            <a:extLst>
              <a:ext uri="{FF2B5EF4-FFF2-40B4-BE49-F238E27FC236}">
                <a16:creationId xmlns:a16="http://schemas.microsoft.com/office/drawing/2014/main" id="{1970CBC9-F393-1174-7438-3F9C511CB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3" t="19501" r="15028" b="1141"/>
          <a:stretch/>
        </p:blipFill>
        <p:spPr bwMode="auto">
          <a:xfrm>
            <a:off x="3149840" y="2345172"/>
            <a:ext cx="2755511" cy="145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bri cigogne">
            <a:extLst>
              <a:ext uri="{FF2B5EF4-FFF2-40B4-BE49-F238E27FC236}">
                <a16:creationId xmlns:a16="http://schemas.microsoft.com/office/drawing/2014/main" id="{40B75203-07B0-15DB-EE2A-115356E5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53" y="4507930"/>
            <a:ext cx="2845246" cy="1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F7FC69-6240-FDF2-FE57-854822D93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280" y="2019607"/>
            <a:ext cx="1732639" cy="1732639"/>
          </a:xfrm>
          <a:prstGeom prst="rect">
            <a:avLst/>
          </a:prstGeom>
        </p:spPr>
      </p:pic>
      <p:pic>
        <p:nvPicPr>
          <p:cNvPr id="3080" name="Picture 8" descr="Borne VAE recharge velo electrique | Vélo électrique, Velo, Velo assistance  electrique">
            <a:extLst>
              <a:ext uri="{FF2B5EF4-FFF2-40B4-BE49-F238E27FC236}">
                <a16:creationId xmlns:a16="http://schemas.microsoft.com/office/drawing/2014/main" id="{D633482C-FFC4-BD59-0F75-0C5ECC44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 t="1532" r="4390" b="1687"/>
          <a:stretch/>
        </p:blipFill>
        <p:spPr bwMode="auto">
          <a:xfrm>
            <a:off x="10642600" y="4281517"/>
            <a:ext cx="1238249" cy="21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086CAF5-544E-788B-6D76-7915521920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657" t="32320" r="32637" b="3888"/>
          <a:stretch/>
        </p:blipFill>
        <p:spPr>
          <a:xfrm>
            <a:off x="7805564" y="4257799"/>
            <a:ext cx="948248" cy="23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1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D9A509-ABB5-CE18-FE48-38C0E5C2C750}"/>
              </a:ext>
            </a:extLst>
          </p:cNvPr>
          <p:cNvSpPr/>
          <p:nvPr/>
        </p:nvSpPr>
        <p:spPr>
          <a:xfrm>
            <a:off x="1006691" y="729769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Différents services complémentaires sont éligibles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7AE635-B82D-1FC8-13C0-9878792CC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76" r="85640"/>
          <a:stretch/>
        </p:blipFill>
        <p:spPr>
          <a:xfrm>
            <a:off x="10845875" y="1325879"/>
            <a:ext cx="1020936" cy="31031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F5F420-2310-61DD-54EE-C8A1798BB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5" r="35100"/>
          <a:stretch/>
        </p:blipFill>
        <p:spPr>
          <a:xfrm>
            <a:off x="122763" y="1277033"/>
            <a:ext cx="1283533" cy="22040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90AD76-B2F1-48E3-E964-2C68CA55F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7" t="19630" r="16080" b="20370"/>
          <a:stretch/>
        </p:blipFill>
        <p:spPr>
          <a:xfrm>
            <a:off x="1190689" y="1909342"/>
            <a:ext cx="1389795" cy="13574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61EFA-C29C-29CA-B7AC-6401576BE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48" r="39792"/>
          <a:stretch/>
        </p:blipFill>
        <p:spPr>
          <a:xfrm>
            <a:off x="388314" y="4152649"/>
            <a:ext cx="564813" cy="2228613"/>
          </a:xfrm>
          <a:prstGeom prst="rect">
            <a:avLst/>
          </a:prstGeom>
        </p:spPr>
      </p:pic>
      <p:sp>
        <p:nvSpPr>
          <p:cNvPr id="8" name="Zone de texte 3">
            <a:extLst>
              <a:ext uri="{FF2B5EF4-FFF2-40B4-BE49-F238E27FC236}">
                <a16:creationId xmlns:a16="http://schemas.microsoft.com/office/drawing/2014/main" id="{8BF9CC89-0CC5-B01D-41EF-FCCF75B1AB4C}"/>
              </a:ext>
            </a:extLst>
          </p:cNvPr>
          <p:cNvSpPr txBox="1"/>
          <p:nvPr/>
        </p:nvSpPr>
        <p:spPr>
          <a:xfrm>
            <a:off x="1124162" y="3257838"/>
            <a:ext cx="3139015" cy="104222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88900">
              <a:spcBef>
                <a:spcPts val="600"/>
              </a:spcBef>
            </a:pPr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Borne de gonflage </a:t>
            </a:r>
          </a:p>
          <a:p>
            <a:pPr marL="88900">
              <a:spcBef>
                <a:spcPts val="600"/>
              </a:spcBef>
            </a:pPr>
            <a:r>
              <a:rPr lang="fr-FR" sz="1600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850 €/ unité</a:t>
            </a:r>
          </a:p>
          <a:p>
            <a:pPr marL="355600" indent="-266700">
              <a:buFont typeface="Wingdings" panose="05000000000000000000" pitchFamily="2" charset="2"/>
              <a:buChar char="§"/>
            </a:pPr>
            <a:endParaRPr lang="fr-FR" sz="1600" b="1" dirty="0"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Zone de texte 3">
            <a:extLst>
              <a:ext uri="{FF2B5EF4-FFF2-40B4-BE49-F238E27FC236}">
                <a16:creationId xmlns:a16="http://schemas.microsoft.com/office/drawing/2014/main" id="{E749F50D-141D-D52C-3D6F-BA2BBBB9D080}"/>
              </a:ext>
            </a:extLst>
          </p:cNvPr>
          <p:cNvSpPr txBox="1"/>
          <p:nvPr/>
        </p:nvSpPr>
        <p:spPr>
          <a:xfrm>
            <a:off x="1124162" y="5072297"/>
            <a:ext cx="3669402" cy="56415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88900">
              <a:spcBef>
                <a:spcPts val="600"/>
              </a:spcBef>
            </a:pPr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Borne d’autoréparation</a:t>
            </a:r>
          </a:p>
          <a:p>
            <a:pPr marL="88900">
              <a:spcBef>
                <a:spcPts val="600"/>
              </a:spcBef>
            </a:pPr>
            <a:r>
              <a:rPr lang="fr-FR" sz="1600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650 € /unité</a:t>
            </a:r>
          </a:p>
          <a:p>
            <a:pPr marL="355600" indent="-266700">
              <a:buFont typeface="Wingdings" panose="05000000000000000000" pitchFamily="2" charset="2"/>
              <a:buChar char="§"/>
            </a:pPr>
            <a:endParaRPr lang="fr-FR" sz="1600" b="1" dirty="0"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Zone de texte 3">
            <a:extLst>
              <a:ext uri="{FF2B5EF4-FFF2-40B4-BE49-F238E27FC236}">
                <a16:creationId xmlns:a16="http://schemas.microsoft.com/office/drawing/2014/main" id="{98C261B1-E903-6A38-BB5F-7F4E999E68FC}"/>
              </a:ext>
            </a:extLst>
          </p:cNvPr>
          <p:cNvSpPr txBox="1"/>
          <p:nvPr/>
        </p:nvSpPr>
        <p:spPr>
          <a:xfrm>
            <a:off x="8273477" y="4336389"/>
            <a:ext cx="3530209" cy="5142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88900"/>
            <a:r>
              <a:rPr lang="fr-FR" sz="1600" b="1" dirty="0">
                <a:solidFill>
                  <a:srgbClr val="FC5938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Consigne à bagages sécurisées</a:t>
            </a:r>
          </a:p>
          <a:p>
            <a:pPr marL="88900"/>
            <a:r>
              <a:rPr lang="fr-FR" sz="1600" dirty="0">
                <a:solidFill>
                  <a:srgbClr val="FC5938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350€ / casier</a:t>
            </a: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0A7CF52-99B8-95C5-75C0-FAAA6F414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993" y="2951576"/>
            <a:ext cx="1800225" cy="25431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5F6F78-7AE1-CC3B-ADE9-393620828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13843"/>
          <a:stretch/>
        </p:blipFill>
        <p:spPr>
          <a:xfrm>
            <a:off x="7990859" y="2133281"/>
            <a:ext cx="2256743" cy="1752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A1DFB2-E9D7-B9D8-5437-2AB5ED24B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4828" y="4828143"/>
            <a:ext cx="2466975" cy="1847850"/>
          </a:xfrm>
          <a:prstGeom prst="rect">
            <a:avLst/>
          </a:prstGeom>
        </p:spPr>
      </p:pic>
      <p:sp>
        <p:nvSpPr>
          <p:cNvPr id="11" name="Zone de texte 3">
            <a:extLst>
              <a:ext uri="{FF2B5EF4-FFF2-40B4-BE49-F238E27FC236}">
                <a16:creationId xmlns:a16="http://schemas.microsoft.com/office/drawing/2014/main" id="{28802C1C-21C3-87D9-A296-19AAF384ACA6}"/>
              </a:ext>
            </a:extLst>
          </p:cNvPr>
          <p:cNvSpPr txBox="1"/>
          <p:nvPr/>
        </p:nvSpPr>
        <p:spPr>
          <a:xfrm>
            <a:off x="3339624" y="4171964"/>
            <a:ext cx="3397761" cy="5142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88900">
              <a:spcBef>
                <a:spcPts val="600"/>
              </a:spcBef>
            </a:pPr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Borne multifonction</a:t>
            </a:r>
          </a:p>
          <a:p>
            <a:pPr marL="88900">
              <a:spcBef>
                <a:spcPts val="600"/>
              </a:spcBef>
            </a:pPr>
            <a:r>
              <a:rPr lang="fr-FR" sz="1600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Plafond d’aide 1 050 € /unité</a:t>
            </a:r>
          </a:p>
          <a:p>
            <a:pPr marL="355600" indent="-266700">
              <a:buFont typeface="Wingdings" panose="05000000000000000000" pitchFamily="2" charset="2"/>
              <a:buChar char="§"/>
            </a:pPr>
            <a:endParaRPr lang="fr-FR" sz="1600" b="1" dirty="0"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88900"/>
            <a:r>
              <a:rPr 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080135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2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6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260BFD-1618-AE7E-53DA-1240D8C511E6}"/>
              </a:ext>
            </a:extLst>
          </p:cNvPr>
          <p:cNvSpPr/>
          <p:nvPr/>
        </p:nvSpPr>
        <p:spPr>
          <a:xfrm>
            <a:off x="664512" y="733939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Pour déposer une demande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5121B0-95CB-AC8C-4776-8580C6907682}"/>
              </a:ext>
            </a:extLst>
          </p:cNvPr>
          <p:cNvSpPr txBox="1"/>
          <p:nvPr/>
        </p:nvSpPr>
        <p:spPr>
          <a:xfrm>
            <a:off x="539734" y="1891641"/>
            <a:ext cx="3507540" cy="400110"/>
          </a:xfrm>
          <a:prstGeom prst="rect">
            <a:avLst/>
          </a:prstGeom>
          <a:solidFill>
            <a:srgbClr val="FAE0CE"/>
          </a:solidFill>
          <a:ln>
            <a:solidFill>
              <a:srgbClr val="FAE0C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rianne" panose="02000000000000000000" pitchFamily="50" charset="0"/>
                <a:cs typeface="Aharoni" panose="02010803020104030203" pitchFamily="2" charset="-79"/>
              </a:rPr>
              <a:t>En synthèse</a:t>
            </a:r>
          </a:p>
        </p:txBody>
      </p:sp>
      <p:pic>
        <p:nvPicPr>
          <p:cNvPr id="5" name="Graphique 4" descr="Employé de bureau contour">
            <a:extLst>
              <a:ext uri="{FF2B5EF4-FFF2-40B4-BE49-F238E27FC236}">
                <a16:creationId xmlns:a16="http://schemas.microsoft.com/office/drawing/2014/main" id="{58899C8F-F9A8-FEDF-6B09-5E89F3A4A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080" y="3429000"/>
            <a:ext cx="1130774" cy="11307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4D588A-8B11-D932-177C-43FDA7285734}"/>
              </a:ext>
            </a:extLst>
          </p:cNvPr>
          <p:cNvSpPr txBox="1"/>
          <p:nvPr/>
        </p:nvSpPr>
        <p:spPr>
          <a:xfrm>
            <a:off x="1714700" y="2506626"/>
            <a:ext cx="3507540" cy="400110"/>
          </a:xfrm>
          <a:prstGeom prst="rect">
            <a:avLst/>
          </a:prstGeom>
          <a:solidFill>
            <a:srgbClr val="2A4982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ilocha"/>
              </a:rPr>
              <a:t>Faire valoir un N° de SIRET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1442A2-75C4-A58D-6563-A17C2FD37360}"/>
              </a:ext>
            </a:extLst>
          </p:cNvPr>
          <p:cNvSpPr txBox="1"/>
          <p:nvPr/>
        </p:nvSpPr>
        <p:spPr>
          <a:xfrm>
            <a:off x="1714700" y="3160020"/>
            <a:ext cx="4633786" cy="1169551"/>
          </a:xfrm>
          <a:prstGeom prst="rect">
            <a:avLst/>
          </a:prstGeom>
          <a:solidFill>
            <a:srgbClr val="C0A801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ilocha"/>
              </a:rPr>
              <a:t>Être dans une démarche de référencement auprès de la marque Accueil Vélo© </a:t>
            </a:r>
          </a:p>
          <a:p>
            <a:pPr algn="ctr"/>
            <a:r>
              <a:rPr lang="fr-FR" sz="1600" dirty="0">
                <a:latin typeface="Milocha"/>
                <a:hlinkClick r:id="rId4"/>
              </a:rPr>
              <a:t>(sur l’un des 4 référentiels</a:t>
            </a:r>
            <a:r>
              <a:rPr lang="fr-FR" sz="1400" dirty="0">
                <a:latin typeface="Milocha"/>
              </a:rPr>
              <a:t>)</a:t>
            </a:r>
          </a:p>
          <a:p>
            <a:pPr algn="ctr"/>
            <a:r>
              <a:rPr lang="fr-FR" sz="1400" b="1" dirty="0">
                <a:latin typeface="Milocha"/>
              </a:rPr>
              <a:t>Ou être déjà référencé Accueil Vélo</a:t>
            </a:r>
            <a:endParaRPr lang="fr-FR" sz="2000" b="1" dirty="0">
              <a:latin typeface="Miloch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ED258B-00A4-0EBE-0B0B-CCED5B213F83}"/>
              </a:ext>
            </a:extLst>
          </p:cNvPr>
          <p:cNvSpPr txBox="1"/>
          <p:nvPr/>
        </p:nvSpPr>
        <p:spPr>
          <a:xfrm>
            <a:off x="1714700" y="4582855"/>
            <a:ext cx="4557232" cy="1015663"/>
          </a:xfrm>
          <a:prstGeom prst="rect">
            <a:avLst/>
          </a:prstGeom>
          <a:solidFill>
            <a:srgbClr val="70A89D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ilocha"/>
              </a:rPr>
              <a:t>Prendre contact auprès du référent qualité de la marque Accueil Vélo</a:t>
            </a:r>
            <a:r>
              <a:rPr lang="fr-FR" sz="2000" dirty="0">
                <a:latin typeface="Marianne"/>
              </a:rPr>
              <a:t>© </a:t>
            </a:r>
            <a:r>
              <a:rPr lang="fr-FR" sz="2000" dirty="0">
                <a:latin typeface="Milocha"/>
              </a:rPr>
              <a:t>de son territoire </a:t>
            </a:r>
            <a:r>
              <a:rPr lang="fr-FR" sz="2000" dirty="0">
                <a:latin typeface="Milocha"/>
                <a:hlinkClick r:id="rId5"/>
              </a:rPr>
              <a:t>via ce formulaire</a:t>
            </a:r>
            <a:endParaRPr lang="fr-FR" sz="2000" dirty="0">
              <a:latin typeface="Milocha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42AB24-B9FE-0D0A-B0C6-02148C810575}"/>
              </a:ext>
            </a:extLst>
          </p:cNvPr>
          <p:cNvSpPr txBox="1"/>
          <p:nvPr/>
        </p:nvSpPr>
        <p:spPr>
          <a:xfrm>
            <a:off x="7011654" y="1891641"/>
            <a:ext cx="3507540" cy="400110"/>
          </a:xfrm>
          <a:prstGeom prst="rect">
            <a:avLst/>
          </a:prstGeom>
          <a:solidFill>
            <a:srgbClr val="FAE0CE"/>
          </a:solidFill>
          <a:ln>
            <a:solidFill>
              <a:srgbClr val="FAE0C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rianne" panose="02000000000000000000" pitchFamily="50" charset="0"/>
                <a:cs typeface="Aharoni" panose="02010803020104030203" pitchFamily="2" charset="-79"/>
              </a:rPr>
              <a:t>Modalités de dépôt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30BA0-22FC-98C9-B714-17EC1BCE4BDF}"/>
              </a:ext>
            </a:extLst>
          </p:cNvPr>
          <p:cNvSpPr txBox="1"/>
          <p:nvPr/>
        </p:nvSpPr>
        <p:spPr>
          <a:xfrm>
            <a:off x="7793974" y="3151367"/>
            <a:ext cx="3507540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dépôt des demandes d’aides possible sur des relevés successifs en 2024  </a:t>
            </a:r>
            <a:endParaRPr lang="fr-FR" sz="2400" dirty="0">
              <a:solidFill>
                <a:schemeClr val="tx1"/>
              </a:solidFill>
              <a:latin typeface="Marianne" panose="020000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99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5">
            <a:extLst>
              <a:ext uri="{FF2B5EF4-FFF2-40B4-BE49-F238E27FC236}">
                <a16:creationId xmlns:a16="http://schemas.microsoft.com/office/drawing/2014/main" id="{6DCFAD11-EDB4-B40A-A9F8-FCA8AB804368}"/>
              </a:ext>
            </a:extLst>
          </p:cNvPr>
          <p:cNvSpPr txBox="1"/>
          <p:nvPr/>
        </p:nvSpPr>
        <p:spPr>
          <a:xfrm>
            <a:off x="3031127" y="2696026"/>
            <a:ext cx="7872731" cy="6908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1200" b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Faire établir des devis pour l’ensemble des équipements à valoriser au sein de votre demande d’aide.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Zone de texte 5">
            <a:extLst>
              <a:ext uri="{FF2B5EF4-FFF2-40B4-BE49-F238E27FC236}">
                <a16:creationId xmlns:a16="http://schemas.microsoft.com/office/drawing/2014/main" id="{7553E07C-60F9-1D5B-41EA-24DF5780BC67}"/>
              </a:ext>
            </a:extLst>
          </p:cNvPr>
          <p:cNvSpPr txBox="1"/>
          <p:nvPr/>
        </p:nvSpPr>
        <p:spPr>
          <a:xfrm>
            <a:off x="2616472" y="3386906"/>
            <a:ext cx="7872730" cy="10668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1200" b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Se connecter sur </a:t>
            </a:r>
            <a:r>
              <a:rPr lang="fr-FR" sz="1200" i="1" u="sng" dirty="0">
                <a:solidFill>
                  <a:srgbClr val="414141"/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  <a:hlinkClick r:id="rId2"/>
              </a:rPr>
              <a:t>developper-velotourisme.ademe.fr</a:t>
            </a:r>
            <a:r>
              <a:rPr lang="fr-FR" sz="1200" b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pour définir le montant de l’aide mobilisable.</a:t>
            </a:r>
            <a:r>
              <a:rPr lang="fr-FR" sz="600" b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 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449263" indent="985838">
              <a:spcBef>
                <a:spcPts val="300"/>
              </a:spcBef>
              <a:spcAft>
                <a:spcPts val="300"/>
              </a:spcAft>
            </a:pPr>
            <a:r>
              <a:rPr lang="fr-FR" sz="1200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Saisir les quantités et montant HTR des équipements à financer</a:t>
            </a:r>
            <a:endParaRPr lang="fr-FR" sz="1200" dirty="0">
              <a:effectLst/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449263" indent="985838">
              <a:spcBef>
                <a:spcPts val="300"/>
              </a:spcBef>
              <a:spcAft>
                <a:spcPts val="300"/>
              </a:spcAft>
            </a:pPr>
            <a:r>
              <a:rPr lang="fr-FR" sz="1200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Télécharger le fichier CSV, pièce justificative attendue</a:t>
            </a:r>
            <a:endParaRPr lang="fr-FR" sz="1200" dirty="0">
              <a:effectLst/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Zone de texte 5">
            <a:extLst>
              <a:ext uri="{FF2B5EF4-FFF2-40B4-BE49-F238E27FC236}">
                <a16:creationId xmlns:a16="http://schemas.microsoft.com/office/drawing/2014/main" id="{6D7CC52F-B2B5-B569-E395-B1D58F9B9F31}"/>
              </a:ext>
            </a:extLst>
          </p:cNvPr>
          <p:cNvSpPr txBox="1"/>
          <p:nvPr/>
        </p:nvSpPr>
        <p:spPr>
          <a:xfrm>
            <a:off x="2596260" y="4497018"/>
            <a:ext cx="7872730" cy="25146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15000"/>
              </a:lnSpc>
              <a:spcAft>
                <a:spcPts val="600"/>
              </a:spcAft>
            </a:pPr>
            <a:r>
              <a:rPr lang="fr-FR" sz="1200" b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Rédiger et déposer sa demande d’aide sur la plateforme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600"/>
              </a:spcAft>
            </a:pPr>
            <a:r>
              <a:rPr lang="fr-FR" sz="1200" i="1" u="none" strike="noStrike" dirty="0">
                <a:solidFill>
                  <a:srgbClr val="414141"/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  <a:hlinkClick r:id="rId3"/>
              </a:rPr>
              <a:t>https://agirpourlatransition.ademe.fr/entreprises/aides-financieres/2023/developper-velotourisme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346200" indent="-812800"/>
            <a:r>
              <a:rPr lang="fr-FR" sz="1100" u="sng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Justificatifs à joindre</a:t>
            </a:r>
            <a:r>
              <a:rPr lang="fr-FR" sz="1100" u="sng" dirty="0">
                <a:solidFill>
                  <a:srgbClr val="6E6E6E"/>
                </a:solidFill>
                <a:effectLst/>
                <a:latin typeface="Calibri" panose="020F0502020204030204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fr-FR" sz="1100" u="sng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: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346200" indent="-88900">
              <a:spcBef>
                <a:spcPts val="300"/>
              </a:spcBef>
              <a:spcAft>
                <a:spcPts val="300"/>
              </a:spcAft>
            </a:pPr>
            <a:r>
              <a:rPr lang="fr-FR" sz="1100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Devis par équipement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346200" indent="-88900">
              <a:spcBef>
                <a:spcPts val="300"/>
              </a:spcBef>
              <a:spcAft>
                <a:spcPts val="300"/>
              </a:spcAft>
            </a:pPr>
            <a:r>
              <a:rPr lang="fr-FR" sz="1100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RIB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346200" indent="-88900">
              <a:spcBef>
                <a:spcPts val="300"/>
              </a:spcBef>
              <a:spcAft>
                <a:spcPts val="300"/>
              </a:spcAft>
            </a:pPr>
            <a:r>
              <a:rPr lang="fr-FR" sz="1100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Fichier CSV à télécharger sur </a:t>
            </a:r>
            <a:r>
              <a:rPr lang="fr-FR" sz="1100" i="1" u="sng" dirty="0">
                <a:solidFill>
                  <a:srgbClr val="41414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hlinkClick r:id="rId2"/>
              </a:rPr>
              <a:t>developper-velotourisme.ademe.fr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346200" indent="-88900">
              <a:spcBef>
                <a:spcPts val="300"/>
              </a:spcBef>
              <a:spcAft>
                <a:spcPts val="300"/>
              </a:spcAft>
            </a:pPr>
            <a:r>
              <a:rPr lang="fr-FR" sz="1100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Attestation financière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1346200" indent="-88900">
              <a:spcBef>
                <a:spcPts val="300"/>
              </a:spcBef>
              <a:spcAft>
                <a:spcPts val="300"/>
              </a:spcAft>
            </a:pPr>
            <a:r>
              <a:rPr lang="fr-FR" sz="1100" dirty="0">
                <a:solidFill>
                  <a:srgbClr val="6E6E6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Attestation RGPD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1200" i="1" u="none" strike="noStrike" dirty="0"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 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1200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 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Zone de texte 5">
            <a:extLst>
              <a:ext uri="{FF2B5EF4-FFF2-40B4-BE49-F238E27FC236}">
                <a16:creationId xmlns:a16="http://schemas.microsoft.com/office/drawing/2014/main" id="{EC9CF185-C440-632F-2FBD-9EDE62988904}"/>
              </a:ext>
            </a:extLst>
          </p:cNvPr>
          <p:cNvSpPr txBox="1"/>
          <p:nvPr/>
        </p:nvSpPr>
        <p:spPr>
          <a:xfrm>
            <a:off x="3031127" y="1856874"/>
            <a:ext cx="5475605" cy="444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1200" b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Vérifier votre éligibilité sur </a:t>
            </a:r>
            <a:r>
              <a:rPr lang="fr-FR" sz="1200" i="1" u="sng" dirty="0">
                <a:solidFill>
                  <a:srgbClr val="414141"/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  <a:hlinkClick r:id="rId2"/>
              </a:rPr>
              <a:t>developper-velotourisme.ademe.fr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Organigramme : Connecteur page suivante 6">
            <a:extLst>
              <a:ext uri="{FF2B5EF4-FFF2-40B4-BE49-F238E27FC236}">
                <a16:creationId xmlns:a16="http://schemas.microsoft.com/office/drawing/2014/main" id="{BF308A56-FF88-8480-AF19-E2E280E4FACF}"/>
              </a:ext>
            </a:extLst>
          </p:cNvPr>
          <p:cNvSpPr/>
          <p:nvPr/>
        </p:nvSpPr>
        <p:spPr>
          <a:xfrm rot="16200000">
            <a:off x="1376317" y="1585411"/>
            <a:ext cx="612140" cy="812800"/>
          </a:xfrm>
          <a:prstGeom prst="flowChartOffpageConnector">
            <a:avLst/>
          </a:prstGeom>
          <a:solidFill>
            <a:srgbClr val="D08A77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Organigramme : Connecteur page suivante 7">
            <a:extLst>
              <a:ext uri="{FF2B5EF4-FFF2-40B4-BE49-F238E27FC236}">
                <a16:creationId xmlns:a16="http://schemas.microsoft.com/office/drawing/2014/main" id="{5430A569-1DBF-9115-E7CD-D10284195BB8}"/>
              </a:ext>
            </a:extLst>
          </p:cNvPr>
          <p:cNvSpPr/>
          <p:nvPr/>
        </p:nvSpPr>
        <p:spPr>
          <a:xfrm rot="16200000">
            <a:off x="1378857" y="2385511"/>
            <a:ext cx="612140" cy="812800"/>
          </a:xfrm>
          <a:prstGeom prst="flowChartOffpageConnector">
            <a:avLst/>
          </a:prstGeom>
          <a:solidFill>
            <a:srgbClr val="D08A77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9" name="Organigramme : Connecteur page suivante 8">
            <a:extLst>
              <a:ext uri="{FF2B5EF4-FFF2-40B4-BE49-F238E27FC236}">
                <a16:creationId xmlns:a16="http://schemas.microsoft.com/office/drawing/2014/main" id="{A5D19BEA-FE9B-227E-CC71-69353687E261}"/>
              </a:ext>
            </a:extLst>
          </p:cNvPr>
          <p:cNvSpPr/>
          <p:nvPr/>
        </p:nvSpPr>
        <p:spPr>
          <a:xfrm rot="16200000">
            <a:off x="1375682" y="3249111"/>
            <a:ext cx="612140" cy="812800"/>
          </a:xfrm>
          <a:prstGeom prst="flowChartOffpageConnector">
            <a:avLst/>
          </a:prstGeom>
          <a:solidFill>
            <a:srgbClr val="D08A77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0" name="Organigramme : Connecteur page suivante 9">
            <a:extLst>
              <a:ext uri="{FF2B5EF4-FFF2-40B4-BE49-F238E27FC236}">
                <a16:creationId xmlns:a16="http://schemas.microsoft.com/office/drawing/2014/main" id="{431B6943-8E4E-3D47-B3FE-F224063200FF}"/>
              </a:ext>
            </a:extLst>
          </p:cNvPr>
          <p:cNvSpPr/>
          <p:nvPr/>
        </p:nvSpPr>
        <p:spPr>
          <a:xfrm rot="16200000">
            <a:off x="1378857" y="4417511"/>
            <a:ext cx="612140" cy="812800"/>
          </a:xfrm>
          <a:prstGeom prst="flowChartOffpageConnector">
            <a:avLst/>
          </a:prstGeom>
          <a:solidFill>
            <a:srgbClr val="D08A77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1" name="Zone de texte 7">
            <a:extLst>
              <a:ext uri="{FF2B5EF4-FFF2-40B4-BE49-F238E27FC236}">
                <a16:creationId xmlns:a16="http://schemas.microsoft.com/office/drawing/2014/main" id="{40EC8A5C-7525-A569-1028-4C319B8F270B}"/>
              </a:ext>
            </a:extLst>
          </p:cNvPr>
          <p:cNvSpPr txBox="1"/>
          <p:nvPr/>
        </p:nvSpPr>
        <p:spPr>
          <a:xfrm>
            <a:off x="1376980" y="1714499"/>
            <a:ext cx="482600" cy="4572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2600" b="1" i="1" dirty="0">
                <a:solidFill>
                  <a:srgbClr val="FF8D7E"/>
                </a:solidFill>
                <a:effectLst/>
                <a:latin typeface="Baguet Script" panose="00000500000000000000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t>1 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Zone de texte 7">
            <a:extLst>
              <a:ext uri="{FF2B5EF4-FFF2-40B4-BE49-F238E27FC236}">
                <a16:creationId xmlns:a16="http://schemas.microsoft.com/office/drawing/2014/main" id="{DA95EE3A-851C-5ED6-4DDD-BDA96D3501E6}"/>
              </a:ext>
            </a:extLst>
          </p:cNvPr>
          <p:cNvSpPr txBox="1"/>
          <p:nvPr/>
        </p:nvSpPr>
        <p:spPr>
          <a:xfrm>
            <a:off x="1371900" y="3429000"/>
            <a:ext cx="482600" cy="4572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2600" b="1" i="1" dirty="0">
                <a:solidFill>
                  <a:srgbClr val="FF8D7E"/>
                </a:solidFill>
                <a:effectLst/>
                <a:latin typeface="Baguet Script" panose="00000500000000000000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t>3 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Zone de texte 7">
            <a:extLst>
              <a:ext uri="{FF2B5EF4-FFF2-40B4-BE49-F238E27FC236}">
                <a16:creationId xmlns:a16="http://schemas.microsoft.com/office/drawing/2014/main" id="{7690642F-157D-56C9-3281-0AA66FBAFE71}"/>
              </a:ext>
            </a:extLst>
          </p:cNvPr>
          <p:cNvSpPr txBox="1"/>
          <p:nvPr/>
        </p:nvSpPr>
        <p:spPr>
          <a:xfrm>
            <a:off x="1364950" y="2537190"/>
            <a:ext cx="482600" cy="4572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2600" b="1" i="1" dirty="0">
                <a:solidFill>
                  <a:srgbClr val="FF8D7E"/>
                </a:solidFill>
                <a:effectLst/>
                <a:latin typeface="Baguet Script" panose="00000500000000000000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t>2 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Zone de texte 7">
            <a:extLst>
              <a:ext uri="{FF2B5EF4-FFF2-40B4-BE49-F238E27FC236}">
                <a16:creationId xmlns:a16="http://schemas.microsoft.com/office/drawing/2014/main" id="{2824ECF7-A6AF-2CE5-F402-423F83EBA08D}"/>
              </a:ext>
            </a:extLst>
          </p:cNvPr>
          <p:cNvSpPr txBox="1"/>
          <p:nvPr/>
        </p:nvSpPr>
        <p:spPr>
          <a:xfrm>
            <a:off x="1364950" y="4555221"/>
            <a:ext cx="482600" cy="4572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fr-FR" sz="2600" b="1" i="1" dirty="0">
                <a:solidFill>
                  <a:srgbClr val="FF8D7E"/>
                </a:solidFill>
                <a:effectLst/>
                <a:latin typeface="Baguet Script" panose="00000500000000000000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t>4 </a:t>
            </a:r>
            <a:endParaRPr lang="fr-FR" sz="1000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84DE21-75D8-5D54-9E51-E2575A16A5C1}"/>
              </a:ext>
            </a:extLst>
          </p:cNvPr>
          <p:cNvSpPr/>
          <p:nvPr/>
        </p:nvSpPr>
        <p:spPr>
          <a:xfrm>
            <a:off x="1006691" y="799384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Pas à pas pour déposer une demande</a:t>
            </a:r>
          </a:p>
        </p:txBody>
      </p:sp>
    </p:spTree>
    <p:extLst>
      <p:ext uri="{BB962C8B-B14F-4D97-AF65-F5344CB8AC3E}">
        <p14:creationId xmlns:p14="http://schemas.microsoft.com/office/powerpoint/2010/main" val="1439702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hlinkClick r:id="rId2"/>
            <a:extLst>
              <a:ext uri="{FF2B5EF4-FFF2-40B4-BE49-F238E27FC236}">
                <a16:creationId xmlns:a16="http://schemas.microsoft.com/office/drawing/2014/main" id="{775CEEF4-FB2B-B87B-0165-A5EAA63A45C1}"/>
              </a:ext>
            </a:extLst>
          </p:cNvPr>
          <p:cNvSpPr txBox="1"/>
          <p:nvPr/>
        </p:nvSpPr>
        <p:spPr>
          <a:xfrm>
            <a:off x="1015154" y="1727799"/>
            <a:ext cx="10434320" cy="4708981"/>
          </a:xfrm>
          <a:prstGeom prst="rect">
            <a:avLst/>
          </a:prstGeom>
          <a:solidFill>
            <a:schemeClr val="accent2">
              <a:lumMod val="20000"/>
              <a:lumOff val="80000"/>
              <a:alpha val="45098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C55A11"/>
                </a:solidFill>
                <a:latin typeface="Marianne"/>
                <a:ea typeface="+mn-lt"/>
                <a:cs typeface="+mn-lt"/>
              </a:rPr>
              <a:t>    </a:t>
            </a:r>
          </a:p>
          <a:p>
            <a:pPr marL="914400" indent="-284163"/>
            <a:endParaRPr lang="fr-FR" sz="16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600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600" i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2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F07067-222D-9F57-4BC3-957B2F199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4" t="8698" r="17309" b="5900"/>
          <a:stretch/>
        </p:blipFill>
        <p:spPr>
          <a:xfrm>
            <a:off x="3691136" y="2944965"/>
            <a:ext cx="4379894" cy="31126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336F66-4F1A-65BD-C6E2-43EC4A6DC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84" t="11556" r="17750" b="15556"/>
          <a:stretch/>
        </p:blipFill>
        <p:spPr>
          <a:xfrm>
            <a:off x="8176493" y="3238083"/>
            <a:ext cx="4015507" cy="25263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E11127-5EA3-4E6A-4736-1C49E6B54A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00" t="11259" r="33405" b="27259"/>
          <a:stretch/>
        </p:blipFill>
        <p:spPr>
          <a:xfrm>
            <a:off x="412575" y="2944965"/>
            <a:ext cx="3142247" cy="328357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98FDD6-756D-6C50-DDF0-DAA6571528F3}"/>
              </a:ext>
            </a:extLst>
          </p:cNvPr>
          <p:cNvSpPr txBox="1"/>
          <p:nvPr/>
        </p:nvSpPr>
        <p:spPr>
          <a:xfrm>
            <a:off x="750988" y="2162228"/>
            <a:ext cx="2168872" cy="338554"/>
          </a:xfrm>
          <a:prstGeom prst="rect">
            <a:avLst/>
          </a:prstGeom>
          <a:solidFill>
            <a:schemeClr val="accent1">
              <a:lumMod val="50000"/>
              <a:alpha val="5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ilocha"/>
              </a:rPr>
              <a:t>Vérifier son éligibilité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8B8684-BF89-A804-4597-6103A5B5E056}"/>
              </a:ext>
            </a:extLst>
          </p:cNvPr>
          <p:cNvSpPr txBox="1"/>
          <p:nvPr/>
        </p:nvSpPr>
        <p:spPr>
          <a:xfrm>
            <a:off x="3971424" y="2162228"/>
            <a:ext cx="3635211" cy="338554"/>
          </a:xfrm>
          <a:prstGeom prst="rect">
            <a:avLst/>
          </a:prstGeom>
          <a:solidFill>
            <a:schemeClr val="accent1">
              <a:lumMod val="50000"/>
              <a:alpha val="5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ilocha"/>
              </a:rPr>
              <a:t>Evaluer le montant de l’aide mobilisable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C3BC8B-F450-780E-444D-9CEB45DCE309}"/>
              </a:ext>
            </a:extLst>
          </p:cNvPr>
          <p:cNvSpPr txBox="1"/>
          <p:nvPr/>
        </p:nvSpPr>
        <p:spPr>
          <a:xfrm>
            <a:off x="8926896" y="2162228"/>
            <a:ext cx="2258412" cy="338554"/>
          </a:xfrm>
          <a:prstGeom prst="rect">
            <a:avLst/>
          </a:prstGeom>
          <a:solidFill>
            <a:schemeClr val="accent1">
              <a:lumMod val="50000"/>
              <a:alpha val="5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ilocha"/>
              </a:rPr>
              <a:t>Générer le fichier CSV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0797CE-55F7-3827-A569-ED660C865F4F}"/>
              </a:ext>
            </a:extLst>
          </p:cNvPr>
          <p:cNvSpPr/>
          <p:nvPr/>
        </p:nvSpPr>
        <p:spPr>
          <a:xfrm>
            <a:off x="1006691" y="799384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Pas à pas pour déposer une demande</a:t>
            </a:r>
          </a:p>
        </p:txBody>
      </p:sp>
      <p:sp>
        <p:nvSpPr>
          <p:cNvPr id="2" name="ZoneTexte 1">
            <a:hlinkClick r:id="rId6"/>
            <a:extLst>
              <a:ext uri="{FF2B5EF4-FFF2-40B4-BE49-F238E27FC236}">
                <a16:creationId xmlns:a16="http://schemas.microsoft.com/office/drawing/2014/main" id="{301DE51B-FD1F-5994-65E2-34E626F6A2AE}"/>
              </a:ext>
            </a:extLst>
          </p:cNvPr>
          <p:cNvSpPr txBox="1"/>
          <p:nvPr/>
        </p:nvSpPr>
        <p:spPr>
          <a:xfrm>
            <a:off x="3962962" y="1672608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Marianne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www.developper-velotourisme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Marianne"/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.ademe.fr</a:t>
            </a:r>
            <a:endParaRPr lang="fr-FR" sz="1600" b="1" dirty="0">
              <a:solidFill>
                <a:schemeClr val="accent1">
                  <a:lumMod val="75000"/>
                </a:schemeClr>
              </a:solidFill>
              <a:latin typeface="Marianne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9235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716A47-1467-96E4-A5D5-FC92996D5118}"/>
              </a:ext>
            </a:extLst>
          </p:cNvPr>
          <p:cNvSpPr/>
          <p:nvPr/>
        </p:nvSpPr>
        <p:spPr>
          <a:xfrm>
            <a:off x="1006691" y="799384"/>
            <a:ext cx="1017861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lnSpc>
                <a:spcPct val="150000"/>
              </a:lnSpc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Pas à pas pour déposer une demande</a:t>
            </a:r>
          </a:p>
        </p:txBody>
      </p:sp>
      <p:sp>
        <p:nvSpPr>
          <p:cNvPr id="4" name="ZoneTexte 1">
            <a:hlinkClick r:id="rId2"/>
            <a:extLst>
              <a:ext uri="{FF2B5EF4-FFF2-40B4-BE49-F238E27FC236}">
                <a16:creationId xmlns:a16="http://schemas.microsoft.com/office/drawing/2014/main" id="{7A27CFA8-BBB1-C3C1-1A5A-C134EC52D873}"/>
              </a:ext>
            </a:extLst>
          </p:cNvPr>
          <p:cNvSpPr txBox="1"/>
          <p:nvPr/>
        </p:nvSpPr>
        <p:spPr>
          <a:xfrm>
            <a:off x="786554" y="1882503"/>
            <a:ext cx="10434320" cy="4401205"/>
          </a:xfrm>
          <a:prstGeom prst="rect">
            <a:avLst/>
          </a:prstGeom>
          <a:solidFill>
            <a:schemeClr val="accent2">
              <a:lumMod val="20000"/>
              <a:lumOff val="80000"/>
              <a:alpha val="45098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284163"/>
            <a:r>
              <a:rPr lang="fr-FR" sz="1600" b="1" dirty="0">
                <a:latin typeface="Marianne"/>
                <a:ea typeface="+mn-lt"/>
                <a:cs typeface="+mn-lt"/>
              </a:rPr>
              <a:t> </a:t>
            </a:r>
            <a:r>
              <a:rPr lang="fr-FR" sz="1400" b="1" dirty="0">
                <a:latin typeface="Marianne"/>
                <a:ea typeface="+mn-lt"/>
                <a:cs typeface="+mn-lt"/>
                <a:hlinkClick r:id="rId2"/>
              </a:rPr>
              <a:t>https://agirpourlatransition.ademe.fr/entreprises/aides-financieres/2023/developper-velotourisme</a:t>
            </a:r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2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  <a:p>
            <a:pPr marL="914400" indent="-284163"/>
            <a:endParaRPr lang="fr-FR" sz="1400" b="1" dirty="0">
              <a:latin typeface="Marianne"/>
              <a:ea typeface="+mn-lt"/>
              <a:cs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7ACFC9-3303-3DA2-26BC-454E3BD2C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7" t="5037" r="3750" b="10223"/>
          <a:stretch/>
        </p:blipFill>
        <p:spPr>
          <a:xfrm>
            <a:off x="3256280" y="3065175"/>
            <a:ext cx="5968001" cy="30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79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19116FE2-0524-BA36-E2BB-456AB25F8B5A}"/>
              </a:ext>
            </a:extLst>
          </p:cNvPr>
          <p:cNvSpPr txBox="1">
            <a:spLocks/>
          </p:cNvSpPr>
          <p:nvPr/>
        </p:nvSpPr>
        <p:spPr>
          <a:xfrm>
            <a:off x="2933478" y="3206843"/>
            <a:ext cx="2826294" cy="24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fr-FR" sz="1400" dirty="0">
                <a:latin typeface="Marianne" panose="02000000000000000000" pitchFamily="50" charset="0"/>
              </a:rPr>
              <a:t>Pour tout renseignement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221402-1C7A-E8CF-2BFD-13E30D125426}"/>
              </a:ext>
            </a:extLst>
          </p:cNvPr>
          <p:cNvSpPr txBox="1"/>
          <p:nvPr/>
        </p:nvSpPr>
        <p:spPr>
          <a:xfrm>
            <a:off x="5955715" y="3094947"/>
            <a:ext cx="4387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A418E"/>
              </a:buClr>
              <a:buSzPct val="80000"/>
              <a:tabLst>
                <a:tab pos="3943350" algn="l"/>
                <a:tab pos="4129088" algn="l"/>
              </a:tabLst>
            </a:pPr>
            <a:r>
              <a:rPr lang="fr-FR" b="1" dirty="0">
                <a:solidFill>
                  <a:srgbClr val="1A418E"/>
                </a:solidFill>
              </a:rPr>
              <a:t>Adresse mail générique du programme</a:t>
            </a:r>
          </a:p>
          <a:p>
            <a:pPr>
              <a:buClr>
                <a:srgbClr val="1A418E"/>
              </a:buClr>
              <a:buSzPct val="80000"/>
              <a:tabLst>
                <a:tab pos="3943350" algn="l"/>
                <a:tab pos="4129088" algn="l"/>
              </a:tabLst>
            </a:pPr>
            <a:r>
              <a:rPr lang="fr-FR" dirty="0">
                <a:solidFill>
                  <a:srgbClr val="1A418E"/>
                </a:solidFill>
                <a:hlinkClick r:id="rId2"/>
              </a:rPr>
              <a:t>velotourisme@ademe.fr</a:t>
            </a:r>
            <a:r>
              <a:rPr lang="fr-FR" dirty="0">
                <a:solidFill>
                  <a:srgbClr val="1A418E"/>
                </a:solidFill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D79C08-E2F8-540B-56FC-81B6B6CC0E43}"/>
              </a:ext>
            </a:extLst>
          </p:cNvPr>
          <p:cNvSpPr txBox="1"/>
          <p:nvPr/>
        </p:nvSpPr>
        <p:spPr>
          <a:xfrm>
            <a:off x="3039907" y="4526133"/>
            <a:ext cx="6019986" cy="400110"/>
          </a:xfrm>
          <a:prstGeom prst="rect">
            <a:avLst/>
          </a:prstGeom>
          <a:solidFill>
            <a:srgbClr val="FAE0CE"/>
          </a:solidFill>
          <a:ln>
            <a:solidFill>
              <a:srgbClr val="FAE0C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rianne" panose="02000000000000000000" pitchFamily="50" charset="0"/>
                <a:cs typeface="Aharoni" panose="02010803020104030203" pitchFamily="2" charset="-79"/>
              </a:rPr>
              <a:t>Merci pour votre écoute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F4C474F2-9338-5B65-28D8-BDD1327F4D8B}"/>
              </a:ext>
            </a:extLst>
          </p:cNvPr>
          <p:cNvSpPr txBox="1"/>
          <p:nvPr/>
        </p:nvSpPr>
        <p:spPr>
          <a:xfrm>
            <a:off x="5278481" y="1618705"/>
            <a:ext cx="3134975" cy="713162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2000">
              <a:lnSpc>
                <a:spcPts val="1983"/>
              </a:lnSpc>
              <a:spcBef>
                <a:spcPts val="600"/>
              </a:spcBef>
            </a:pPr>
            <a:r>
              <a:rPr sz="2400" dirty="0">
                <a:solidFill>
                  <a:srgbClr val="293879"/>
                </a:solidFill>
                <a:latin typeface="Milocha"/>
                <a:cs typeface="Milocha"/>
              </a:rPr>
              <a:t>Développer</a:t>
            </a:r>
            <a:r>
              <a:rPr sz="2400" spc="197" dirty="0">
                <a:solidFill>
                  <a:srgbClr val="293879"/>
                </a:solidFill>
                <a:latin typeface="Milocha"/>
                <a:cs typeface="Milocha"/>
              </a:rPr>
              <a:t> </a:t>
            </a:r>
            <a:r>
              <a:rPr sz="2400" spc="-15" dirty="0">
                <a:solidFill>
                  <a:srgbClr val="293879"/>
                </a:solidFill>
                <a:latin typeface="Milocha"/>
                <a:cs typeface="Milocha"/>
              </a:rPr>
              <a:t>le</a:t>
            </a:r>
            <a:endParaRPr sz="2400" dirty="0">
              <a:latin typeface="Milocha"/>
              <a:cs typeface="Milocha"/>
            </a:endParaRPr>
          </a:p>
          <a:p>
            <a:pPr marL="72000">
              <a:lnSpc>
                <a:spcPts val="2638"/>
              </a:lnSpc>
              <a:spcBef>
                <a:spcPts val="600"/>
              </a:spcBef>
            </a:pPr>
            <a:r>
              <a:rPr sz="3600" spc="24" dirty="0">
                <a:solidFill>
                  <a:srgbClr val="FC5938"/>
                </a:solidFill>
                <a:latin typeface="Milocha"/>
                <a:cs typeface="Milocha"/>
              </a:rPr>
              <a:t>vélotourisme</a:t>
            </a:r>
            <a:endParaRPr sz="3600" dirty="0">
              <a:latin typeface="Milocha"/>
              <a:cs typeface="Milocha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64AE57E1-89CC-D032-ED1D-942D6C4664D2}"/>
              </a:ext>
            </a:extLst>
          </p:cNvPr>
          <p:cNvGrpSpPr/>
          <p:nvPr/>
        </p:nvGrpSpPr>
        <p:grpSpPr>
          <a:xfrm>
            <a:off x="4106924" y="1540286"/>
            <a:ext cx="941545" cy="713162"/>
            <a:chOff x="4092714" y="520683"/>
            <a:chExt cx="1175385" cy="92773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686A0C9B-2B76-6269-45CE-6432B4C804DC}"/>
                </a:ext>
              </a:extLst>
            </p:cNvPr>
            <p:cNvSpPr/>
            <p:nvPr/>
          </p:nvSpPr>
          <p:spPr>
            <a:xfrm>
              <a:off x="4092702" y="1381829"/>
              <a:ext cx="1175385" cy="66040"/>
            </a:xfrm>
            <a:custGeom>
              <a:avLst/>
              <a:gdLst/>
              <a:ahLst/>
              <a:cxnLst/>
              <a:rect l="l" t="t" r="r" b="b"/>
              <a:pathLst>
                <a:path w="1175385" h="66040">
                  <a:moveTo>
                    <a:pt x="455447" y="33020"/>
                  </a:moveTo>
                  <a:lnTo>
                    <a:pt x="411505" y="13512"/>
                  </a:lnTo>
                  <a:lnTo>
                    <a:pt x="362216" y="6375"/>
                  </a:lnTo>
                  <a:lnTo>
                    <a:pt x="299707" y="1689"/>
                  </a:lnTo>
                  <a:lnTo>
                    <a:pt x="227723" y="0"/>
                  </a:lnTo>
                  <a:lnTo>
                    <a:pt x="155752" y="1689"/>
                  </a:lnTo>
                  <a:lnTo>
                    <a:pt x="93243" y="6375"/>
                  </a:lnTo>
                  <a:lnTo>
                    <a:pt x="43942" y="13512"/>
                  </a:lnTo>
                  <a:lnTo>
                    <a:pt x="11620" y="22580"/>
                  </a:lnTo>
                  <a:lnTo>
                    <a:pt x="0" y="33020"/>
                  </a:lnTo>
                  <a:lnTo>
                    <a:pt x="11620" y="43446"/>
                  </a:lnTo>
                  <a:lnTo>
                    <a:pt x="43942" y="52514"/>
                  </a:lnTo>
                  <a:lnTo>
                    <a:pt x="93243" y="59664"/>
                  </a:lnTo>
                  <a:lnTo>
                    <a:pt x="155752" y="64350"/>
                  </a:lnTo>
                  <a:lnTo>
                    <a:pt x="227723" y="66027"/>
                  </a:lnTo>
                  <a:lnTo>
                    <a:pt x="299707" y="64350"/>
                  </a:lnTo>
                  <a:lnTo>
                    <a:pt x="362216" y="59664"/>
                  </a:lnTo>
                  <a:lnTo>
                    <a:pt x="411505" y="52514"/>
                  </a:lnTo>
                  <a:lnTo>
                    <a:pt x="443839" y="43446"/>
                  </a:lnTo>
                  <a:lnTo>
                    <a:pt x="455447" y="33020"/>
                  </a:lnTo>
                  <a:close/>
                </a:path>
                <a:path w="1175385" h="66040">
                  <a:moveTo>
                    <a:pt x="1175385" y="33020"/>
                  </a:moveTo>
                  <a:lnTo>
                    <a:pt x="1131455" y="13512"/>
                  </a:lnTo>
                  <a:lnTo>
                    <a:pt x="1082154" y="6375"/>
                  </a:lnTo>
                  <a:lnTo>
                    <a:pt x="1019644" y="1689"/>
                  </a:lnTo>
                  <a:lnTo>
                    <a:pt x="947674" y="0"/>
                  </a:lnTo>
                  <a:lnTo>
                    <a:pt x="875690" y="1689"/>
                  </a:lnTo>
                  <a:lnTo>
                    <a:pt x="813181" y="6375"/>
                  </a:lnTo>
                  <a:lnTo>
                    <a:pt x="763879" y="13512"/>
                  </a:lnTo>
                  <a:lnTo>
                    <a:pt x="731558" y="22580"/>
                  </a:lnTo>
                  <a:lnTo>
                    <a:pt x="719950" y="33020"/>
                  </a:lnTo>
                  <a:lnTo>
                    <a:pt x="731558" y="43446"/>
                  </a:lnTo>
                  <a:lnTo>
                    <a:pt x="763879" y="52514"/>
                  </a:lnTo>
                  <a:lnTo>
                    <a:pt x="813181" y="59664"/>
                  </a:lnTo>
                  <a:lnTo>
                    <a:pt x="875690" y="64350"/>
                  </a:lnTo>
                  <a:lnTo>
                    <a:pt x="947674" y="66027"/>
                  </a:lnTo>
                  <a:lnTo>
                    <a:pt x="1019644" y="64350"/>
                  </a:lnTo>
                  <a:lnTo>
                    <a:pt x="1082154" y="59664"/>
                  </a:lnTo>
                  <a:lnTo>
                    <a:pt x="1131455" y="52514"/>
                  </a:lnTo>
                  <a:lnTo>
                    <a:pt x="1163777" y="43446"/>
                  </a:lnTo>
                  <a:lnTo>
                    <a:pt x="1175385" y="33020"/>
                  </a:lnTo>
                  <a:close/>
                </a:path>
              </a:pathLst>
            </a:custGeom>
            <a:solidFill>
              <a:srgbClr val="FF8A7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2303F509-2449-4A94-5B89-43C39EA97BD9}"/>
                </a:ext>
              </a:extLst>
            </p:cNvPr>
            <p:cNvSpPr/>
            <p:nvPr/>
          </p:nvSpPr>
          <p:spPr>
            <a:xfrm>
              <a:off x="4350334" y="897349"/>
              <a:ext cx="433705" cy="19050"/>
            </a:xfrm>
            <a:custGeom>
              <a:avLst/>
              <a:gdLst/>
              <a:ahLst/>
              <a:cxnLst/>
              <a:rect l="l" t="t" r="r" b="b"/>
              <a:pathLst>
                <a:path w="433704" h="19050">
                  <a:moveTo>
                    <a:pt x="433400" y="0"/>
                  </a:move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16510"/>
                  </a:lnTo>
                  <a:lnTo>
                    <a:pt x="965" y="16510"/>
                  </a:lnTo>
                  <a:lnTo>
                    <a:pt x="965" y="19050"/>
                  </a:lnTo>
                  <a:lnTo>
                    <a:pt x="433400" y="19050"/>
                  </a:lnTo>
                  <a:lnTo>
                    <a:pt x="433400" y="16510"/>
                  </a:lnTo>
                  <a:lnTo>
                    <a:pt x="433400" y="2540"/>
                  </a:lnTo>
                  <a:lnTo>
                    <a:pt x="433400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1FF71173-27F0-21CC-6E20-7C691F8ECF2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8624" y="792658"/>
              <a:ext cx="270540" cy="407557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F6A3B1B7-978C-75ED-EAE4-7E78AED2878D}"/>
                </a:ext>
              </a:extLst>
            </p:cNvPr>
            <p:cNvSpPr/>
            <p:nvPr/>
          </p:nvSpPr>
          <p:spPr>
            <a:xfrm>
              <a:off x="4290911" y="1168621"/>
              <a:ext cx="779780" cy="59690"/>
            </a:xfrm>
            <a:custGeom>
              <a:avLst/>
              <a:gdLst/>
              <a:ahLst/>
              <a:cxnLst/>
              <a:rect l="l" t="t" r="r" b="b"/>
              <a:pathLst>
                <a:path w="779779" h="59690">
                  <a:moveTo>
                    <a:pt x="59423" y="29806"/>
                  </a:moveTo>
                  <a:lnTo>
                    <a:pt x="57086" y="18199"/>
                  </a:lnTo>
                  <a:lnTo>
                    <a:pt x="50723" y="8724"/>
                  </a:lnTo>
                  <a:lnTo>
                    <a:pt x="41275" y="2336"/>
                  </a:lnTo>
                  <a:lnTo>
                    <a:pt x="29705" y="0"/>
                  </a:lnTo>
                  <a:lnTo>
                    <a:pt x="18135" y="2336"/>
                  </a:lnTo>
                  <a:lnTo>
                    <a:pt x="8699" y="8724"/>
                  </a:lnTo>
                  <a:lnTo>
                    <a:pt x="2324" y="18199"/>
                  </a:lnTo>
                  <a:lnTo>
                    <a:pt x="0" y="29806"/>
                  </a:lnTo>
                  <a:lnTo>
                    <a:pt x="2324" y="41402"/>
                  </a:lnTo>
                  <a:lnTo>
                    <a:pt x="8699" y="50876"/>
                  </a:lnTo>
                  <a:lnTo>
                    <a:pt x="18135" y="57264"/>
                  </a:lnTo>
                  <a:lnTo>
                    <a:pt x="29705" y="59601"/>
                  </a:lnTo>
                  <a:lnTo>
                    <a:pt x="41275" y="57264"/>
                  </a:lnTo>
                  <a:lnTo>
                    <a:pt x="50723" y="50876"/>
                  </a:lnTo>
                  <a:lnTo>
                    <a:pt x="57086" y="41402"/>
                  </a:lnTo>
                  <a:lnTo>
                    <a:pt x="59423" y="29806"/>
                  </a:lnTo>
                  <a:close/>
                </a:path>
                <a:path w="779779" h="59690">
                  <a:moveTo>
                    <a:pt x="779183" y="29806"/>
                  </a:moveTo>
                  <a:lnTo>
                    <a:pt x="776846" y="18199"/>
                  </a:lnTo>
                  <a:lnTo>
                    <a:pt x="770470" y="8724"/>
                  </a:lnTo>
                  <a:lnTo>
                    <a:pt x="761022" y="2336"/>
                  </a:lnTo>
                  <a:lnTo>
                    <a:pt x="749465" y="0"/>
                  </a:lnTo>
                  <a:lnTo>
                    <a:pt x="737895" y="2336"/>
                  </a:lnTo>
                  <a:lnTo>
                    <a:pt x="728446" y="8724"/>
                  </a:lnTo>
                  <a:lnTo>
                    <a:pt x="722083" y="18199"/>
                  </a:lnTo>
                  <a:lnTo>
                    <a:pt x="719747" y="29806"/>
                  </a:lnTo>
                  <a:lnTo>
                    <a:pt x="722083" y="41402"/>
                  </a:lnTo>
                  <a:lnTo>
                    <a:pt x="728446" y="50876"/>
                  </a:lnTo>
                  <a:lnTo>
                    <a:pt x="737895" y="57264"/>
                  </a:lnTo>
                  <a:lnTo>
                    <a:pt x="749465" y="59601"/>
                  </a:lnTo>
                  <a:lnTo>
                    <a:pt x="761022" y="57264"/>
                  </a:lnTo>
                  <a:lnTo>
                    <a:pt x="770470" y="50876"/>
                  </a:lnTo>
                  <a:lnTo>
                    <a:pt x="776846" y="41402"/>
                  </a:lnTo>
                  <a:lnTo>
                    <a:pt x="779183" y="29806"/>
                  </a:lnTo>
                  <a:close/>
                </a:path>
              </a:pathLst>
            </a:custGeom>
            <a:solidFill>
              <a:srgbClr val="C417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A4457B83-FC55-6B1D-E082-4E98878A3092}"/>
                </a:ext>
              </a:extLst>
            </p:cNvPr>
            <p:cNvSpPr/>
            <p:nvPr/>
          </p:nvSpPr>
          <p:spPr>
            <a:xfrm>
              <a:off x="4095481" y="817356"/>
              <a:ext cx="1170305" cy="607060"/>
            </a:xfrm>
            <a:custGeom>
              <a:avLst/>
              <a:gdLst/>
              <a:ahLst/>
              <a:cxnLst/>
              <a:rect l="l" t="t" r="r" b="b"/>
              <a:pathLst>
                <a:path w="1170304" h="607060">
                  <a:moveTo>
                    <a:pt x="225145" y="155157"/>
                  </a:moveTo>
                  <a:lnTo>
                    <a:pt x="179816" y="159755"/>
                  </a:lnTo>
                  <a:lnTo>
                    <a:pt x="137569" y="172939"/>
                  </a:lnTo>
                  <a:lnTo>
                    <a:pt x="99316" y="193793"/>
                  </a:lnTo>
                  <a:lnTo>
                    <a:pt x="65970" y="221401"/>
                  </a:lnTo>
                  <a:lnTo>
                    <a:pt x="38446" y="254848"/>
                  </a:lnTo>
                  <a:lnTo>
                    <a:pt x="17655" y="293219"/>
                  </a:lnTo>
                  <a:lnTo>
                    <a:pt x="4511" y="335597"/>
                  </a:lnTo>
                  <a:lnTo>
                    <a:pt x="32" y="380019"/>
                  </a:lnTo>
                  <a:lnTo>
                    <a:pt x="0" y="381789"/>
                  </a:lnTo>
                  <a:lnTo>
                    <a:pt x="4511" y="426536"/>
                  </a:lnTo>
                  <a:lnTo>
                    <a:pt x="17655" y="468913"/>
                  </a:lnTo>
                  <a:lnTo>
                    <a:pt x="38446" y="507281"/>
                  </a:lnTo>
                  <a:lnTo>
                    <a:pt x="65970" y="540726"/>
                  </a:lnTo>
                  <a:lnTo>
                    <a:pt x="99316" y="568333"/>
                  </a:lnTo>
                  <a:lnTo>
                    <a:pt x="137569" y="589185"/>
                  </a:lnTo>
                  <a:lnTo>
                    <a:pt x="179816" y="602368"/>
                  </a:lnTo>
                  <a:lnTo>
                    <a:pt x="225145" y="606965"/>
                  </a:lnTo>
                  <a:lnTo>
                    <a:pt x="275043" y="601378"/>
                  </a:lnTo>
                  <a:lnTo>
                    <a:pt x="314293" y="587783"/>
                  </a:lnTo>
                  <a:lnTo>
                    <a:pt x="225145" y="587783"/>
                  </a:lnTo>
                  <a:lnTo>
                    <a:pt x="177947" y="582314"/>
                  </a:lnTo>
                  <a:lnTo>
                    <a:pt x="134591" y="566740"/>
                  </a:lnTo>
                  <a:lnTo>
                    <a:pt x="96322" y="542313"/>
                  </a:lnTo>
                  <a:lnTo>
                    <a:pt x="64388" y="510281"/>
                  </a:lnTo>
                  <a:lnTo>
                    <a:pt x="40035" y="471896"/>
                  </a:lnTo>
                  <a:lnTo>
                    <a:pt x="24509" y="428408"/>
                  </a:lnTo>
                  <a:lnTo>
                    <a:pt x="19140" y="381789"/>
                  </a:lnTo>
                  <a:lnTo>
                    <a:pt x="19178" y="380019"/>
                  </a:lnTo>
                  <a:lnTo>
                    <a:pt x="24509" y="333721"/>
                  </a:lnTo>
                  <a:lnTo>
                    <a:pt x="40035" y="290230"/>
                  </a:lnTo>
                  <a:lnTo>
                    <a:pt x="64388" y="251843"/>
                  </a:lnTo>
                  <a:lnTo>
                    <a:pt x="96322" y="219811"/>
                  </a:lnTo>
                  <a:lnTo>
                    <a:pt x="134591" y="195382"/>
                  </a:lnTo>
                  <a:lnTo>
                    <a:pt x="177947" y="179809"/>
                  </a:lnTo>
                  <a:lnTo>
                    <a:pt x="225145" y="174340"/>
                  </a:lnTo>
                  <a:lnTo>
                    <a:pt x="314172" y="174340"/>
                  </a:lnTo>
                  <a:lnTo>
                    <a:pt x="297369" y="167073"/>
                  </a:lnTo>
                  <a:lnTo>
                    <a:pt x="262221" y="158218"/>
                  </a:lnTo>
                  <a:lnTo>
                    <a:pt x="225145" y="155157"/>
                  </a:lnTo>
                  <a:close/>
                </a:path>
                <a:path w="1170304" h="607060">
                  <a:moveTo>
                    <a:pt x="874939" y="136278"/>
                  </a:moveTo>
                  <a:lnTo>
                    <a:pt x="854812" y="136278"/>
                  </a:lnTo>
                  <a:lnTo>
                    <a:pt x="865712" y="169586"/>
                  </a:lnTo>
                  <a:lnTo>
                    <a:pt x="825296" y="189728"/>
                  </a:lnTo>
                  <a:lnTo>
                    <a:pt x="789964" y="217261"/>
                  </a:lnTo>
                  <a:lnTo>
                    <a:pt x="760727" y="251174"/>
                  </a:lnTo>
                  <a:lnTo>
                    <a:pt x="738593" y="290453"/>
                  </a:lnTo>
                  <a:lnTo>
                    <a:pt x="724572" y="334088"/>
                  </a:lnTo>
                  <a:lnTo>
                    <a:pt x="719784" y="380019"/>
                  </a:lnTo>
                  <a:lnTo>
                    <a:pt x="719747" y="381789"/>
                  </a:lnTo>
                  <a:lnTo>
                    <a:pt x="724258" y="426536"/>
                  </a:lnTo>
                  <a:lnTo>
                    <a:pt x="737401" y="468913"/>
                  </a:lnTo>
                  <a:lnTo>
                    <a:pt x="758191" y="507281"/>
                  </a:lnTo>
                  <a:lnTo>
                    <a:pt x="785714" y="540726"/>
                  </a:lnTo>
                  <a:lnTo>
                    <a:pt x="819059" y="568333"/>
                  </a:lnTo>
                  <a:lnTo>
                    <a:pt x="857312" y="589185"/>
                  </a:lnTo>
                  <a:lnTo>
                    <a:pt x="899561" y="602368"/>
                  </a:lnTo>
                  <a:lnTo>
                    <a:pt x="944893" y="606965"/>
                  </a:lnTo>
                  <a:lnTo>
                    <a:pt x="990225" y="602368"/>
                  </a:lnTo>
                  <a:lnTo>
                    <a:pt x="1032473" y="589185"/>
                  </a:lnTo>
                  <a:lnTo>
                    <a:pt x="1035046" y="587783"/>
                  </a:lnTo>
                  <a:lnTo>
                    <a:pt x="944893" y="587783"/>
                  </a:lnTo>
                  <a:lnTo>
                    <a:pt x="897694" y="582314"/>
                  </a:lnTo>
                  <a:lnTo>
                    <a:pt x="854336" y="566740"/>
                  </a:lnTo>
                  <a:lnTo>
                    <a:pt x="816066" y="542313"/>
                  </a:lnTo>
                  <a:lnTo>
                    <a:pt x="784130" y="510281"/>
                  </a:lnTo>
                  <a:lnTo>
                    <a:pt x="759775" y="471896"/>
                  </a:lnTo>
                  <a:lnTo>
                    <a:pt x="744247" y="428408"/>
                  </a:lnTo>
                  <a:lnTo>
                    <a:pt x="738794" y="381066"/>
                  </a:lnTo>
                  <a:lnTo>
                    <a:pt x="745164" y="329977"/>
                  </a:lnTo>
                  <a:lnTo>
                    <a:pt x="763218" y="283525"/>
                  </a:lnTo>
                  <a:lnTo>
                    <a:pt x="791374" y="243295"/>
                  </a:lnTo>
                  <a:lnTo>
                    <a:pt x="828052" y="210871"/>
                  </a:lnTo>
                  <a:lnTo>
                    <a:pt x="871670" y="187837"/>
                  </a:lnTo>
                  <a:lnTo>
                    <a:pt x="891798" y="187837"/>
                  </a:lnTo>
                  <a:lnTo>
                    <a:pt x="889837" y="181837"/>
                  </a:lnTo>
                  <a:lnTo>
                    <a:pt x="903153" y="178607"/>
                  </a:lnTo>
                  <a:lnTo>
                    <a:pt x="916787" y="176259"/>
                  </a:lnTo>
                  <a:lnTo>
                    <a:pt x="930711" y="174825"/>
                  </a:lnTo>
                  <a:lnTo>
                    <a:pt x="944893" y="174340"/>
                  </a:lnTo>
                  <a:lnTo>
                    <a:pt x="1035043" y="174340"/>
                  </a:lnTo>
                  <a:lnTo>
                    <a:pt x="1032473" y="172939"/>
                  </a:lnTo>
                  <a:lnTo>
                    <a:pt x="1002535" y="163597"/>
                  </a:lnTo>
                  <a:lnTo>
                    <a:pt x="883868" y="163597"/>
                  </a:lnTo>
                  <a:lnTo>
                    <a:pt x="874939" y="136278"/>
                  </a:lnTo>
                  <a:close/>
                </a:path>
                <a:path w="1170304" h="607060">
                  <a:moveTo>
                    <a:pt x="314172" y="174340"/>
                  </a:moveTo>
                  <a:lnTo>
                    <a:pt x="225145" y="174340"/>
                  </a:lnTo>
                  <a:lnTo>
                    <a:pt x="258866" y="177107"/>
                  </a:lnTo>
                  <a:lnTo>
                    <a:pt x="290847" y="185112"/>
                  </a:lnTo>
                  <a:lnTo>
                    <a:pt x="320649" y="197911"/>
                  </a:lnTo>
                  <a:lnTo>
                    <a:pt x="347832" y="215061"/>
                  </a:lnTo>
                  <a:lnTo>
                    <a:pt x="215417" y="377852"/>
                  </a:lnTo>
                  <a:lnTo>
                    <a:pt x="214925" y="381789"/>
                  </a:lnTo>
                  <a:lnTo>
                    <a:pt x="218035" y="388459"/>
                  </a:lnTo>
                  <a:lnTo>
                    <a:pt x="221354" y="390605"/>
                  </a:lnTo>
                  <a:lnTo>
                    <a:pt x="430856" y="393328"/>
                  </a:lnTo>
                  <a:lnTo>
                    <a:pt x="423211" y="438200"/>
                  </a:lnTo>
                  <a:lnTo>
                    <a:pt x="406459" y="479240"/>
                  </a:lnTo>
                  <a:lnTo>
                    <a:pt x="381716" y="515330"/>
                  </a:lnTo>
                  <a:lnTo>
                    <a:pt x="350098" y="545348"/>
                  </a:lnTo>
                  <a:lnTo>
                    <a:pt x="312719" y="568177"/>
                  </a:lnTo>
                  <a:lnTo>
                    <a:pt x="270696" y="582695"/>
                  </a:lnTo>
                  <a:lnTo>
                    <a:pt x="225145" y="587783"/>
                  </a:lnTo>
                  <a:lnTo>
                    <a:pt x="314293" y="587783"/>
                  </a:lnTo>
                  <a:lnTo>
                    <a:pt x="361978" y="560377"/>
                  </a:lnTo>
                  <a:lnTo>
                    <a:pt x="396558" y="527428"/>
                  </a:lnTo>
                  <a:lnTo>
                    <a:pt x="423575" y="487824"/>
                  </a:lnTo>
                  <a:lnTo>
                    <a:pt x="441801" y="442797"/>
                  </a:lnTo>
                  <a:lnTo>
                    <a:pt x="450007" y="393579"/>
                  </a:lnTo>
                  <a:lnTo>
                    <a:pt x="548284" y="393579"/>
                  </a:lnTo>
                  <a:lnTo>
                    <a:pt x="551249" y="390658"/>
                  </a:lnTo>
                  <a:lnTo>
                    <a:pt x="551374" y="388092"/>
                  </a:lnTo>
                  <a:lnTo>
                    <a:pt x="551470" y="380019"/>
                  </a:lnTo>
                  <a:lnTo>
                    <a:pt x="547250" y="375663"/>
                  </a:lnTo>
                  <a:lnTo>
                    <a:pt x="450248" y="374407"/>
                  </a:lnTo>
                  <a:lnTo>
                    <a:pt x="450214" y="374156"/>
                  </a:lnTo>
                  <a:lnTo>
                    <a:pt x="431107" y="374156"/>
                  </a:lnTo>
                  <a:lnTo>
                    <a:pt x="245071" y="371737"/>
                  </a:lnTo>
                  <a:lnTo>
                    <a:pt x="362628" y="227207"/>
                  </a:lnTo>
                  <a:lnTo>
                    <a:pt x="388375" y="227207"/>
                  </a:lnTo>
                  <a:lnTo>
                    <a:pt x="374722" y="212339"/>
                  </a:lnTo>
                  <a:lnTo>
                    <a:pt x="384600" y="200192"/>
                  </a:lnTo>
                  <a:lnTo>
                    <a:pt x="359926" y="200192"/>
                  </a:lnTo>
                  <a:lnTo>
                    <a:pt x="330101" y="181229"/>
                  </a:lnTo>
                  <a:lnTo>
                    <a:pt x="314172" y="174340"/>
                  </a:lnTo>
                  <a:close/>
                </a:path>
                <a:path w="1170304" h="607060">
                  <a:moveTo>
                    <a:pt x="1035043" y="174340"/>
                  </a:moveTo>
                  <a:lnTo>
                    <a:pt x="944893" y="174340"/>
                  </a:lnTo>
                  <a:lnTo>
                    <a:pt x="992090" y="179809"/>
                  </a:lnTo>
                  <a:lnTo>
                    <a:pt x="1035447" y="195382"/>
                  </a:lnTo>
                  <a:lnTo>
                    <a:pt x="1073715" y="219811"/>
                  </a:lnTo>
                  <a:lnTo>
                    <a:pt x="1105649" y="251843"/>
                  </a:lnTo>
                  <a:lnTo>
                    <a:pt x="1130002" y="290230"/>
                  </a:lnTo>
                  <a:lnTo>
                    <a:pt x="1145528" y="333721"/>
                  </a:lnTo>
                  <a:lnTo>
                    <a:pt x="1150860" y="380019"/>
                  </a:lnTo>
                  <a:lnTo>
                    <a:pt x="1150897" y="381789"/>
                  </a:lnTo>
                  <a:lnTo>
                    <a:pt x="1145528" y="428408"/>
                  </a:lnTo>
                  <a:lnTo>
                    <a:pt x="1130002" y="471896"/>
                  </a:lnTo>
                  <a:lnTo>
                    <a:pt x="1105649" y="510281"/>
                  </a:lnTo>
                  <a:lnTo>
                    <a:pt x="1073715" y="542313"/>
                  </a:lnTo>
                  <a:lnTo>
                    <a:pt x="1035447" y="566740"/>
                  </a:lnTo>
                  <a:lnTo>
                    <a:pt x="992090" y="582314"/>
                  </a:lnTo>
                  <a:lnTo>
                    <a:pt x="944893" y="587783"/>
                  </a:lnTo>
                  <a:lnTo>
                    <a:pt x="1035046" y="587783"/>
                  </a:lnTo>
                  <a:lnTo>
                    <a:pt x="1070726" y="568333"/>
                  </a:lnTo>
                  <a:lnTo>
                    <a:pt x="1104071" y="540726"/>
                  </a:lnTo>
                  <a:lnTo>
                    <a:pt x="1131594" y="507281"/>
                  </a:lnTo>
                  <a:lnTo>
                    <a:pt x="1152384" y="468913"/>
                  </a:lnTo>
                  <a:lnTo>
                    <a:pt x="1165527" y="426536"/>
                  </a:lnTo>
                  <a:lnTo>
                    <a:pt x="1170038" y="381789"/>
                  </a:lnTo>
                  <a:lnTo>
                    <a:pt x="1170005" y="380019"/>
                  </a:lnTo>
                  <a:lnTo>
                    <a:pt x="1165527" y="335597"/>
                  </a:lnTo>
                  <a:lnTo>
                    <a:pt x="1152384" y="293219"/>
                  </a:lnTo>
                  <a:lnTo>
                    <a:pt x="1131594" y="254848"/>
                  </a:lnTo>
                  <a:lnTo>
                    <a:pt x="1104071" y="221401"/>
                  </a:lnTo>
                  <a:lnTo>
                    <a:pt x="1070726" y="193793"/>
                  </a:lnTo>
                  <a:lnTo>
                    <a:pt x="1035043" y="174340"/>
                  </a:lnTo>
                  <a:close/>
                </a:path>
                <a:path w="1170304" h="607060">
                  <a:moveTo>
                    <a:pt x="548284" y="393579"/>
                  </a:moveTo>
                  <a:lnTo>
                    <a:pt x="450007" y="393579"/>
                  </a:lnTo>
                  <a:lnTo>
                    <a:pt x="541722" y="394773"/>
                  </a:lnTo>
                  <a:lnTo>
                    <a:pt x="547072" y="394773"/>
                  </a:lnTo>
                  <a:lnTo>
                    <a:pt x="548284" y="393579"/>
                  </a:lnTo>
                  <a:close/>
                </a:path>
                <a:path w="1170304" h="607060">
                  <a:moveTo>
                    <a:pt x="891798" y="187837"/>
                  </a:moveTo>
                  <a:lnTo>
                    <a:pt x="871670" y="187837"/>
                  </a:lnTo>
                  <a:lnTo>
                    <a:pt x="937134" y="388092"/>
                  </a:lnTo>
                  <a:lnTo>
                    <a:pt x="940872" y="390658"/>
                  </a:lnTo>
                  <a:lnTo>
                    <a:pt x="945877" y="390658"/>
                  </a:lnTo>
                  <a:lnTo>
                    <a:pt x="946882" y="390501"/>
                  </a:lnTo>
                  <a:lnTo>
                    <a:pt x="952892" y="388532"/>
                  </a:lnTo>
                  <a:lnTo>
                    <a:pt x="955625" y="383108"/>
                  </a:lnTo>
                  <a:lnTo>
                    <a:pt x="891798" y="187837"/>
                  </a:lnTo>
                  <a:close/>
                </a:path>
                <a:path w="1170304" h="607060">
                  <a:moveTo>
                    <a:pt x="388375" y="227207"/>
                  </a:moveTo>
                  <a:lnTo>
                    <a:pt x="362628" y="227207"/>
                  </a:lnTo>
                  <a:lnTo>
                    <a:pt x="390139" y="257346"/>
                  </a:lnTo>
                  <a:lnTo>
                    <a:pt x="411329" y="292495"/>
                  </a:lnTo>
                  <a:lnTo>
                    <a:pt x="425289" y="331736"/>
                  </a:lnTo>
                  <a:lnTo>
                    <a:pt x="431107" y="374156"/>
                  </a:lnTo>
                  <a:lnTo>
                    <a:pt x="450214" y="374156"/>
                  </a:lnTo>
                  <a:lnTo>
                    <a:pt x="443964" y="327564"/>
                  </a:lnTo>
                  <a:lnTo>
                    <a:pt x="428596" y="284251"/>
                  </a:lnTo>
                  <a:lnTo>
                    <a:pt x="405171" y="245500"/>
                  </a:lnTo>
                  <a:lnTo>
                    <a:pt x="388375" y="227207"/>
                  </a:lnTo>
                  <a:close/>
                </a:path>
                <a:path w="1170304" h="607060">
                  <a:moveTo>
                    <a:pt x="862307" y="97630"/>
                  </a:moveTo>
                  <a:lnTo>
                    <a:pt x="468017" y="97630"/>
                  </a:lnTo>
                  <a:lnTo>
                    <a:pt x="469609" y="98803"/>
                  </a:lnTo>
                  <a:lnTo>
                    <a:pt x="471556" y="99494"/>
                  </a:lnTo>
                  <a:lnTo>
                    <a:pt x="842791" y="99494"/>
                  </a:lnTo>
                  <a:lnTo>
                    <a:pt x="848623" y="117336"/>
                  </a:lnTo>
                  <a:lnTo>
                    <a:pt x="523146" y="337727"/>
                  </a:lnTo>
                  <a:lnTo>
                    <a:pt x="521995" y="343685"/>
                  </a:lnTo>
                  <a:lnTo>
                    <a:pt x="526801" y="350816"/>
                  </a:lnTo>
                  <a:lnTo>
                    <a:pt x="529816" y="352303"/>
                  </a:lnTo>
                  <a:lnTo>
                    <a:pt x="534717" y="352303"/>
                  </a:lnTo>
                  <a:lnTo>
                    <a:pt x="536580" y="351769"/>
                  </a:lnTo>
                  <a:lnTo>
                    <a:pt x="854812" y="136278"/>
                  </a:lnTo>
                  <a:lnTo>
                    <a:pt x="874939" y="136278"/>
                  </a:lnTo>
                  <a:lnTo>
                    <a:pt x="862307" y="97630"/>
                  </a:lnTo>
                  <a:close/>
                </a:path>
                <a:path w="1170304" h="607060">
                  <a:moveTo>
                    <a:pt x="470907" y="70542"/>
                  </a:moveTo>
                  <a:lnTo>
                    <a:pt x="464886" y="71149"/>
                  </a:lnTo>
                  <a:lnTo>
                    <a:pt x="359926" y="200192"/>
                  </a:lnTo>
                  <a:lnTo>
                    <a:pt x="384600" y="200192"/>
                  </a:lnTo>
                  <a:lnTo>
                    <a:pt x="468017" y="97630"/>
                  </a:lnTo>
                  <a:lnTo>
                    <a:pt x="862307" y="97630"/>
                  </a:lnTo>
                  <a:lnTo>
                    <a:pt x="856646" y="80311"/>
                  </a:lnTo>
                  <a:lnTo>
                    <a:pt x="478467" y="80311"/>
                  </a:lnTo>
                  <a:lnTo>
                    <a:pt x="478205" y="77882"/>
                  </a:lnTo>
                  <a:lnTo>
                    <a:pt x="477033" y="75547"/>
                  </a:lnTo>
                  <a:lnTo>
                    <a:pt x="470907" y="70542"/>
                  </a:lnTo>
                  <a:close/>
                </a:path>
                <a:path w="1170304" h="607060">
                  <a:moveTo>
                    <a:pt x="944893" y="155157"/>
                  </a:moveTo>
                  <a:lnTo>
                    <a:pt x="929169" y="155703"/>
                  </a:lnTo>
                  <a:lnTo>
                    <a:pt x="913733" y="157315"/>
                  </a:lnTo>
                  <a:lnTo>
                    <a:pt x="898620" y="159959"/>
                  </a:lnTo>
                  <a:lnTo>
                    <a:pt x="883868" y="163597"/>
                  </a:lnTo>
                  <a:lnTo>
                    <a:pt x="1002535" y="163597"/>
                  </a:lnTo>
                  <a:lnTo>
                    <a:pt x="990225" y="159755"/>
                  </a:lnTo>
                  <a:lnTo>
                    <a:pt x="944893" y="155157"/>
                  </a:lnTo>
                  <a:close/>
                </a:path>
                <a:path w="1170304" h="607060">
                  <a:moveTo>
                    <a:pt x="943391" y="19182"/>
                  </a:moveTo>
                  <a:lnTo>
                    <a:pt x="902339" y="19182"/>
                  </a:lnTo>
                  <a:lnTo>
                    <a:pt x="909772" y="19785"/>
                  </a:lnTo>
                  <a:lnTo>
                    <a:pt x="916337" y="21589"/>
                  </a:lnTo>
                  <a:lnTo>
                    <a:pt x="922013" y="24585"/>
                  </a:lnTo>
                  <a:lnTo>
                    <a:pt x="926778" y="28763"/>
                  </a:lnTo>
                  <a:lnTo>
                    <a:pt x="931626" y="34145"/>
                  </a:lnTo>
                  <a:lnTo>
                    <a:pt x="934411" y="41726"/>
                  </a:lnTo>
                  <a:lnTo>
                    <a:pt x="934411" y="49579"/>
                  </a:lnTo>
                  <a:lnTo>
                    <a:pt x="933264" y="58043"/>
                  </a:lnTo>
                  <a:lnTo>
                    <a:pt x="929749" y="65606"/>
                  </a:lnTo>
                  <a:lnTo>
                    <a:pt x="923757" y="71043"/>
                  </a:lnTo>
                  <a:lnTo>
                    <a:pt x="915176" y="73128"/>
                  </a:lnTo>
                  <a:lnTo>
                    <a:pt x="909899" y="73128"/>
                  </a:lnTo>
                  <a:lnTo>
                    <a:pt x="905627" y="77411"/>
                  </a:lnTo>
                  <a:lnTo>
                    <a:pt x="905627" y="88007"/>
                  </a:lnTo>
                  <a:lnTo>
                    <a:pt x="909899" y="92300"/>
                  </a:lnTo>
                  <a:lnTo>
                    <a:pt x="915176" y="92300"/>
                  </a:lnTo>
                  <a:lnTo>
                    <a:pt x="931793" y="88611"/>
                  </a:lnTo>
                  <a:lnTo>
                    <a:pt x="943797" y="78903"/>
                  </a:lnTo>
                  <a:lnTo>
                    <a:pt x="951079" y="65213"/>
                  </a:lnTo>
                  <a:lnTo>
                    <a:pt x="953531" y="49579"/>
                  </a:lnTo>
                  <a:lnTo>
                    <a:pt x="952706" y="40209"/>
                  </a:lnTo>
                  <a:lnTo>
                    <a:pt x="950283" y="31335"/>
                  </a:lnTo>
                  <a:lnTo>
                    <a:pt x="946340" y="23162"/>
                  </a:lnTo>
                  <a:lnTo>
                    <a:pt x="943391" y="19182"/>
                  </a:lnTo>
                  <a:close/>
                </a:path>
                <a:path w="1170304" h="607060">
                  <a:moveTo>
                    <a:pt x="902339" y="0"/>
                  </a:moveTo>
                  <a:lnTo>
                    <a:pt x="820404" y="0"/>
                  </a:lnTo>
                  <a:lnTo>
                    <a:pt x="817525" y="1476"/>
                  </a:lnTo>
                  <a:lnTo>
                    <a:pt x="813933" y="6460"/>
                  </a:lnTo>
                  <a:lnTo>
                    <a:pt x="813431" y="9664"/>
                  </a:lnTo>
                  <a:lnTo>
                    <a:pt x="836529" y="80311"/>
                  </a:lnTo>
                  <a:lnTo>
                    <a:pt x="856646" y="80311"/>
                  </a:lnTo>
                  <a:lnTo>
                    <a:pt x="836666" y="19182"/>
                  </a:lnTo>
                  <a:lnTo>
                    <a:pt x="943391" y="19182"/>
                  </a:lnTo>
                  <a:lnTo>
                    <a:pt x="940956" y="15894"/>
                  </a:lnTo>
                  <a:lnTo>
                    <a:pt x="934988" y="10354"/>
                  </a:lnTo>
                  <a:lnTo>
                    <a:pt x="926724" y="5230"/>
                  </a:lnTo>
                  <a:lnTo>
                    <a:pt x="915922" y="1464"/>
                  </a:lnTo>
                  <a:lnTo>
                    <a:pt x="902339" y="0"/>
                  </a:lnTo>
                  <a:close/>
                </a:path>
              </a:pathLst>
            </a:custGeom>
            <a:solidFill>
              <a:srgbClr val="F0331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9119A8DB-1CCE-0B2F-86D7-FED163F5530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9148" y="1133388"/>
              <a:ext cx="138783" cy="184916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390ED557-9D7F-F705-68FE-1AF4A0227BB7}"/>
                </a:ext>
              </a:extLst>
            </p:cNvPr>
            <p:cNvSpPr/>
            <p:nvPr/>
          </p:nvSpPr>
          <p:spPr>
            <a:xfrm>
              <a:off x="4511383" y="755630"/>
              <a:ext cx="535305" cy="539750"/>
            </a:xfrm>
            <a:custGeom>
              <a:avLst/>
              <a:gdLst/>
              <a:ahLst/>
              <a:cxnLst/>
              <a:rect l="l" t="t" r="r" b="b"/>
              <a:pathLst>
                <a:path w="535304" h="539750">
                  <a:moveTo>
                    <a:pt x="99237" y="533222"/>
                  </a:moveTo>
                  <a:lnTo>
                    <a:pt x="83591" y="219024"/>
                  </a:lnTo>
                  <a:lnTo>
                    <a:pt x="0" y="219024"/>
                  </a:lnTo>
                  <a:lnTo>
                    <a:pt x="17348" y="259626"/>
                  </a:lnTo>
                  <a:lnTo>
                    <a:pt x="32702" y="292887"/>
                  </a:lnTo>
                  <a:lnTo>
                    <a:pt x="47853" y="323608"/>
                  </a:lnTo>
                  <a:lnTo>
                    <a:pt x="44145" y="371424"/>
                  </a:lnTo>
                  <a:lnTo>
                    <a:pt x="51511" y="435229"/>
                  </a:lnTo>
                  <a:lnTo>
                    <a:pt x="63385" y="497205"/>
                  </a:lnTo>
                  <a:lnTo>
                    <a:pt x="73177" y="539496"/>
                  </a:lnTo>
                  <a:lnTo>
                    <a:pt x="99237" y="533222"/>
                  </a:lnTo>
                  <a:close/>
                </a:path>
                <a:path w="535304" h="539750">
                  <a:moveTo>
                    <a:pt x="534835" y="84505"/>
                  </a:moveTo>
                  <a:lnTo>
                    <a:pt x="515112" y="61175"/>
                  </a:lnTo>
                  <a:lnTo>
                    <a:pt x="486435" y="64135"/>
                  </a:lnTo>
                  <a:lnTo>
                    <a:pt x="337654" y="31165"/>
                  </a:lnTo>
                  <a:lnTo>
                    <a:pt x="305384" y="0"/>
                  </a:lnTo>
                  <a:lnTo>
                    <a:pt x="252691" y="26974"/>
                  </a:lnTo>
                  <a:lnTo>
                    <a:pt x="289966" y="52768"/>
                  </a:lnTo>
                  <a:lnTo>
                    <a:pt x="332016" y="67449"/>
                  </a:lnTo>
                  <a:lnTo>
                    <a:pt x="472681" y="76720"/>
                  </a:lnTo>
                  <a:lnTo>
                    <a:pt x="502564" y="91706"/>
                  </a:lnTo>
                  <a:lnTo>
                    <a:pt x="534835" y="845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3D38F4C6-1188-24E9-F461-F4B72772DA1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0591" y="802488"/>
              <a:ext cx="124386" cy="173177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C5DC3D1F-3DA6-AFD1-E6B9-635039BD9B14}"/>
                </a:ext>
              </a:extLst>
            </p:cNvPr>
            <p:cNvSpPr/>
            <p:nvPr/>
          </p:nvSpPr>
          <p:spPr>
            <a:xfrm>
              <a:off x="4584568" y="1288756"/>
              <a:ext cx="76835" cy="16510"/>
            </a:xfrm>
            <a:custGeom>
              <a:avLst/>
              <a:gdLst/>
              <a:ahLst/>
              <a:cxnLst/>
              <a:rect l="l" t="t" r="r" b="b"/>
              <a:pathLst>
                <a:path w="76835" h="16509">
                  <a:moveTo>
                    <a:pt x="26051" y="0"/>
                  </a:moveTo>
                  <a:lnTo>
                    <a:pt x="0" y="6272"/>
                  </a:lnTo>
                  <a:lnTo>
                    <a:pt x="1340" y="11685"/>
                  </a:lnTo>
                  <a:lnTo>
                    <a:pt x="2157" y="14805"/>
                  </a:lnTo>
                  <a:lnTo>
                    <a:pt x="13042" y="15363"/>
                  </a:lnTo>
                  <a:lnTo>
                    <a:pt x="37259" y="16294"/>
                  </a:lnTo>
                  <a:lnTo>
                    <a:pt x="62149" y="16480"/>
                  </a:lnTo>
                  <a:lnTo>
                    <a:pt x="75055" y="14805"/>
                  </a:lnTo>
                  <a:lnTo>
                    <a:pt x="76303" y="12342"/>
                  </a:lnTo>
                  <a:lnTo>
                    <a:pt x="71615" y="9978"/>
                  </a:lnTo>
                  <a:lnTo>
                    <a:pt x="56396" y="6327"/>
                  </a:lnTo>
                  <a:lnTo>
                    <a:pt x="26051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FB1E2736-513D-862B-032B-E8332FBD470F}"/>
                </a:ext>
              </a:extLst>
            </p:cNvPr>
            <p:cNvSpPr/>
            <p:nvPr/>
          </p:nvSpPr>
          <p:spPr>
            <a:xfrm>
              <a:off x="4459490" y="635157"/>
              <a:ext cx="357505" cy="181610"/>
            </a:xfrm>
            <a:custGeom>
              <a:avLst/>
              <a:gdLst/>
              <a:ahLst/>
              <a:cxnLst/>
              <a:rect l="l" t="t" r="r" b="b"/>
              <a:pathLst>
                <a:path w="357504" h="181609">
                  <a:moveTo>
                    <a:pt x="230604" y="0"/>
                  </a:moveTo>
                  <a:lnTo>
                    <a:pt x="177874" y="22997"/>
                  </a:lnTo>
                  <a:lnTo>
                    <a:pt x="122450" y="67128"/>
                  </a:lnTo>
                  <a:lnTo>
                    <a:pt x="99147" y="88826"/>
                  </a:lnTo>
                  <a:lnTo>
                    <a:pt x="71810" y="109907"/>
                  </a:lnTo>
                  <a:lnTo>
                    <a:pt x="45146" y="127729"/>
                  </a:lnTo>
                  <a:lnTo>
                    <a:pt x="23856" y="139650"/>
                  </a:lnTo>
                  <a:lnTo>
                    <a:pt x="9407" y="149341"/>
                  </a:lnTo>
                  <a:lnTo>
                    <a:pt x="1006" y="160551"/>
                  </a:lnTo>
                  <a:lnTo>
                    <a:pt x="0" y="170750"/>
                  </a:lnTo>
                  <a:lnTo>
                    <a:pt x="7731" y="177408"/>
                  </a:lnTo>
                  <a:lnTo>
                    <a:pt x="32436" y="180169"/>
                  </a:lnTo>
                  <a:lnTo>
                    <a:pt x="71991" y="181078"/>
                  </a:lnTo>
                  <a:lnTo>
                    <a:pt x="112182" y="181201"/>
                  </a:lnTo>
                  <a:lnTo>
                    <a:pt x="138795" y="181607"/>
                  </a:lnTo>
                  <a:lnTo>
                    <a:pt x="151185" y="177970"/>
                  </a:lnTo>
                  <a:lnTo>
                    <a:pt x="160274" y="168265"/>
                  </a:lnTo>
                  <a:lnTo>
                    <a:pt x="169178" y="156988"/>
                  </a:lnTo>
                  <a:lnTo>
                    <a:pt x="181014" y="148634"/>
                  </a:lnTo>
                  <a:lnTo>
                    <a:pt x="201590" y="141202"/>
                  </a:lnTo>
                  <a:lnTo>
                    <a:pt x="261074" y="120467"/>
                  </a:lnTo>
                  <a:lnTo>
                    <a:pt x="304591" y="147440"/>
                  </a:lnTo>
                  <a:lnTo>
                    <a:pt x="357281" y="120467"/>
                  </a:lnTo>
                  <a:lnTo>
                    <a:pt x="304066" y="56489"/>
                  </a:lnTo>
                  <a:lnTo>
                    <a:pt x="293866" y="43771"/>
                  </a:lnTo>
                  <a:lnTo>
                    <a:pt x="285650" y="32962"/>
                  </a:lnTo>
                  <a:lnTo>
                    <a:pt x="274919" y="20730"/>
                  </a:lnTo>
                  <a:lnTo>
                    <a:pt x="261912" y="10186"/>
                  </a:lnTo>
                  <a:lnTo>
                    <a:pt x="247012" y="2790"/>
                  </a:lnTo>
                  <a:lnTo>
                    <a:pt x="230604" y="0"/>
                  </a:lnTo>
                  <a:close/>
                </a:path>
              </a:pathLst>
            </a:custGeom>
            <a:solidFill>
              <a:srgbClr val="FC593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E6DD08CC-B9D3-F94B-3BB7-2F4BE777B55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5631" y="520683"/>
              <a:ext cx="156550" cy="128352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3DD48058-5B6F-C799-DE57-965B3CB0610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2571" y="898759"/>
              <a:ext cx="166340" cy="187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28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70BF08CB-F90A-E3A1-9F0E-28E9A3F74362}"/>
              </a:ext>
            </a:extLst>
          </p:cNvPr>
          <p:cNvSpPr txBox="1"/>
          <p:nvPr/>
        </p:nvSpPr>
        <p:spPr>
          <a:xfrm>
            <a:off x="5303123" y="1372753"/>
            <a:ext cx="3134975" cy="713162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2000">
              <a:lnSpc>
                <a:spcPts val="1983"/>
              </a:lnSpc>
              <a:spcBef>
                <a:spcPts val="600"/>
              </a:spcBef>
            </a:pPr>
            <a:r>
              <a:rPr sz="2400" dirty="0">
                <a:solidFill>
                  <a:srgbClr val="293879"/>
                </a:solidFill>
                <a:latin typeface="Milocha"/>
                <a:cs typeface="Milocha"/>
              </a:rPr>
              <a:t>Développer</a:t>
            </a:r>
            <a:r>
              <a:rPr sz="2400" spc="197" dirty="0">
                <a:solidFill>
                  <a:srgbClr val="293879"/>
                </a:solidFill>
                <a:latin typeface="Milocha"/>
                <a:cs typeface="Milocha"/>
              </a:rPr>
              <a:t> </a:t>
            </a:r>
            <a:r>
              <a:rPr sz="2400" spc="-15" dirty="0">
                <a:solidFill>
                  <a:srgbClr val="293879"/>
                </a:solidFill>
                <a:latin typeface="Milocha"/>
                <a:cs typeface="Milocha"/>
              </a:rPr>
              <a:t>le</a:t>
            </a:r>
            <a:endParaRPr sz="2400" dirty="0">
              <a:latin typeface="Milocha"/>
              <a:cs typeface="Milocha"/>
            </a:endParaRPr>
          </a:p>
          <a:p>
            <a:pPr marL="72000">
              <a:lnSpc>
                <a:spcPts val="2638"/>
              </a:lnSpc>
              <a:spcBef>
                <a:spcPts val="600"/>
              </a:spcBef>
            </a:pPr>
            <a:r>
              <a:rPr sz="3600" spc="24" dirty="0">
                <a:solidFill>
                  <a:srgbClr val="FC5938"/>
                </a:solidFill>
                <a:latin typeface="Milocha"/>
                <a:cs typeface="Milocha"/>
              </a:rPr>
              <a:t>vélotourisme</a:t>
            </a:r>
            <a:endParaRPr sz="3600" dirty="0">
              <a:latin typeface="Milocha"/>
              <a:cs typeface="Milocha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76CCB672-93F8-38FA-45AE-C15EB3312949}"/>
              </a:ext>
            </a:extLst>
          </p:cNvPr>
          <p:cNvGrpSpPr/>
          <p:nvPr/>
        </p:nvGrpSpPr>
        <p:grpSpPr>
          <a:xfrm>
            <a:off x="4131566" y="1294334"/>
            <a:ext cx="941545" cy="713162"/>
            <a:chOff x="4092714" y="520683"/>
            <a:chExt cx="1175385" cy="92773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027689AA-D9C3-1552-F34A-AC03DDD6D87B}"/>
                </a:ext>
              </a:extLst>
            </p:cNvPr>
            <p:cNvSpPr/>
            <p:nvPr/>
          </p:nvSpPr>
          <p:spPr>
            <a:xfrm>
              <a:off x="4092702" y="1381829"/>
              <a:ext cx="1175385" cy="66040"/>
            </a:xfrm>
            <a:custGeom>
              <a:avLst/>
              <a:gdLst/>
              <a:ahLst/>
              <a:cxnLst/>
              <a:rect l="l" t="t" r="r" b="b"/>
              <a:pathLst>
                <a:path w="1175385" h="66040">
                  <a:moveTo>
                    <a:pt x="455447" y="33020"/>
                  </a:moveTo>
                  <a:lnTo>
                    <a:pt x="411505" y="13512"/>
                  </a:lnTo>
                  <a:lnTo>
                    <a:pt x="362216" y="6375"/>
                  </a:lnTo>
                  <a:lnTo>
                    <a:pt x="299707" y="1689"/>
                  </a:lnTo>
                  <a:lnTo>
                    <a:pt x="227723" y="0"/>
                  </a:lnTo>
                  <a:lnTo>
                    <a:pt x="155752" y="1689"/>
                  </a:lnTo>
                  <a:lnTo>
                    <a:pt x="93243" y="6375"/>
                  </a:lnTo>
                  <a:lnTo>
                    <a:pt x="43942" y="13512"/>
                  </a:lnTo>
                  <a:lnTo>
                    <a:pt x="11620" y="22580"/>
                  </a:lnTo>
                  <a:lnTo>
                    <a:pt x="0" y="33020"/>
                  </a:lnTo>
                  <a:lnTo>
                    <a:pt x="11620" y="43446"/>
                  </a:lnTo>
                  <a:lnTo>
                    <a:pt x="43942" y="52514"/>
                  </a:lnTo>
                  <a:lnTo>
                    <a:pt x="93243" y="59664"/>
                  </a:lnTo>
                  <a:lnTo>
                    <a:pt x="155752" y="64350"/>
                  </a:lnTo>
                  <a:lnTo>
                    <a:pt x="227723" y="66027"/>
                  </a:lnTo>
                  <a:lnTo>
                    <a:pt x="299707" y="64350"/>
                  </a:lnTo>
                  <a:lnTo>
                    <a:pt x="362216" y="59664"/>
                  </a:lnTo>
                  <a:lnTo>
                    <a:pt x="411505" y="52514"/>
                  </a:lnTo>
                  <a:lnTo>
                    <a:pt x="443839" y="43446"/>
                  </a:lnTo>
                  <a:lnTo>
                    <a:pt x="455447" y="33020"/>
                  </a:lnTo>
                  <a:close/>
                </a:path>
                <a:path w="1175385" h="66040">
                  <a:moveTo>
                    <a:pt x="1175385" y="33020"/>
                  </a:moveTo>
                  <a:lnTo>
                    <a:pt x="1131455" y="13512"/>
                  </a:lnTo>
                  <a:lnTo>
                    <a:pt x="1082154" y="6375"/>
                  </a:lnTo>
                  <a:lnTo>
                    <a:pt x="1019644" y="1689"/>
                  </a:lnTo>
                  <a:lnTo>
                    <a:pt x="947674" y="0"/>
                  </a:lnTo>
                  <a:lnTo>
                    <a:pt x="875690" y="1689"/>
                  </a:lnTo>
                  <a:lnTo>
                    <a:pt x="813181" y="6375"/>
                  </a:lnTo>
                  <a:lnTo>
                    <a:pt x="763879" y="13512"/>
                  </a:lnTo>
                  <a:lnTo>
                    <a:pt x="731558" y="22580"/>
                  </a:lnTo>
                  <a:lnTo>
                    <a:pt x="719950" y="33020"/>
                  </a:lnTo>
                  <a:lnTo>
                    <a:pt x="731558" y="43446"/>
                  </a:lnTo>
                  <a:lnTo>
                    <a:pt x="763879" y="52514"/>
                  </a:lnTo>
                  <a:lnTo>
                    <a:pt x="813181" y="59664"/>
                  </a:lnTo>
                  <a:lnTo>
                    <a:pt x="875690" y="64350"/>
                  </a:lnTo>
                  <a:lnTo>
                    <a:pt x="947674" y="66027"/>
                  </a:lnTo>
                  <a:lnTo>
                    <a:pt x="1019644" y="64350"/>
                  </a:lnTo>
                  <a:lnTo>
                    <a:pt x="1082154" y="59664"/>
                  </a:lnTo>
                  <a:lnTo>
                    <a:pt x="1131455" y="52514"/>
                  </a:lnTo>
                  <a:lnTo>
                    <a:pt x="1163777" y="43446"/>
                  </a:lnTo>
                  <a:lnTo>
                    <a:pt x="1175385" y="33020"/>
                  </a:lnTo>
                  <a:close/>
                </a:path>
              </a:pathLst>
            </a:custGeom>
            <a:solidFill>
              <a:srgbClr val="FF8A7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9DC3BFE2-EDE5-10AC-756A-7747D98F5DBF}"/>
                </a:ext>
              </a:extLst>
            </p:cNvPr>
            <p:cNvSpPr/>
            <p:nvPr/>
          </p:nvSpPr>
          <p:spPr>
            <a:xfrm>
              <a:off x="4350334" y="897349"/>
              <a:ext cx="433705" cy="19050"/>
            </a:xfrm>
            <a:custGeom>
              <a:avLst/>
              <a:gdLst/>
              <a:ahLst/>
              <a:cxnLst/>
              <a:rect l="l" t="t" r="r" b="b"/>
              <a:pathLst>
                <a:path w="433704" h="19050">
                  <a:moveTo>
                    <a:pt x="433400" y="0"/>
                  </a:moveTo>
                  <a:lnTo>
                    <a:pt x="1308" y="0"/>
                  </a:lnTo>
                  <a:lnTo>
                    <a:pt x="1308" y="2540"/>
                  </a:lnTo>
                  <a:lnTo>
                    <a:pt x="0" y="2540"/>
                  </a:lnTo>
                  <a:lnTo>
                    <a:pt x="0" y="16510"/>
                  </a:lnTo>
                  <a:lnTo>
                    <a:pt x="965" y="16510"/>
                  </a:lnTo>
                  <a:lnTo>
                    <a:pt x="965" y="19050"/>
                  </a:lnTo>
                  <a:lnTo>
                    <a:pt x="433400" y="19050"/>
                  </a:lnTo>
                  <a:lnTo>
                    <a:pt x="433400" y="16510"/>
                  </a:lnTo>
                  <a:lnTo>
                    <a:pt x="433400" y="2540"/>
                  </a:lnTo>
                  <a:lnTo>
                    <a:pt x="433400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2F9B12EA-01B8-61D8-2C05-81A5316DE3E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38624" y="792658"/>
              <a:ext cx="270540" cy="407557"/>
            </a:xfrm>
            <a:prstGeom prst="rect">
              <a:avLst/>
            </a:prstGeom>
          </p:spPr>
        </p:pic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B9D599AF-26BC-911C-9617-EE419D14FD10}"/>
                </a:ext>
              </a:extLst>
            </p:cNvPr>
            <p:cNvSpPr/>
            <p:nvPr/>
          </p:nvSpPr>
          <p:spPr>
            <a:xfrm>
              <a:off x="4290911" y="1168621"/>
              <a:ext cx="779780" cy="59690"/>
            </a:xfrm>
            <a:custGeom>
              <a:avLst/>
              <a:gdLst/>
              <a:ahLst/>
              <a:cxnLst/>
              <a:rect l="l" t="t" r="r" b="b"/>
              <a:pathLst>
                <a:path w="779779" h="59690">
                  <a:moveTo>
                    <a:pt x="59423" y="29806"/>
                  </a:moveTo>
                  <a:lnTo>
                    <a:pt x="57086" y="18199"/>
                  </a:lnTo>
                  <a:lnTo>
                    <a:pt x="50723" y="8724"/>
                  </a:lnTo>
                  <a:lnTo>
                    <a:pt x="41275" y="2336"/>
                  </a:lnTo>
                  <a:lnTo>
                    <a:pt x="29705" y="0"/>
                  </a:lnTo>
                  <a:lnTo>
                    <a:pt x="18135" y="2336"/>
                  </a:lnTo>
                  <a:lnTo>
                    <a:pt x="8699" y="8724"/>
                  </a:lnTo>
                  <a:lnTo>
                    <a:pt x="2324" y="18199"/>
                  </a:lnTo>
                  <a:lnTo>
                    <a:pt x="0" y="29806"/>
                  </a:lnTo>
                  <a:lnTo>
                    <a:pt x="2324" y="41402"/>
                  </a:lnTo>
                  <a:lnTo>
                    <a:pt x="8699" y="50876"/>
                  </a:lnTo>
                  <a:lnTo>
                    <a:pt x="18135" y="57264"/>
                  </a:lnTo>
                  <a:lnTo>
                    <a:pt x="29705" y="59601"/>
                  </a:lnTo>
                  <a:lnTo>
                    <a:pt x="41275" y="57264"/>
                  </a:lnTo>
                  <a:lnTo>
                    <a:pt x="50723" y="50876"/>
                  </a:lnTo>
                  <a:lnTo>
                    <a:pt x="57086" y="41402"/>
                  </a:lnTo>
                  <a:lnTo>
                    <a:pt x="59423" y="29806"/>
                  </a:lnTo>
                  <a:close/>
                </a:path>
                <a:path w="779779" h="59690">
                  <a:moveTo>
                    <a:pt x="779183" y="29806"/>
                  </a:moveTo>
                  <a:lnTo>
                    <a:pt x="776846" y="18199"/>
                  </a:lnTo>
                  <a:lnTo>
                    <a:pt x="770470" y="8724"/>
                  </a:lnTo>
                  <a:lnTo>
                    <a:pt x="761022" y="2336"/>
                  </a:lnTo>
                  <a:lnTo>
                    <a:pt x="749465" y="0"/>
                  </a:lnTo>
                  <a:lnTo>
                    <a:pt x="737895" y="2336"/>
                  </a:lnTo>
                  <a:lnTo>
                    <a:pt x="728446" y="8724"/>
                  </a:lnTo>
                  <a:lnTo>
                    <a:pt x="722083" y="18199"/>
                  </a:lnTo>
                  <a:lnTo>
                    <a:pt x="719747" y="29806"/>
                  </a:lnTo>
                  <a:lnTo>
                    <a:pt x="722083" y="41402"/>
                  </a:lnTo>
                  <a:lnTo>
                    <a:pt x="728446" y="50876"/>
                  </a:lnTo>
                  <a:lnTo>
                    <a:pt x="737895" y="57264"/>
                  </a:lnTo>
                  <a:lnTo>
                    <a:pt x="749465" y="59601"/>
                  </a:lnTo>
                  <a:lnTo>
                    <a:pt x="761022" y="57264"/>
                  </a:lnTo>
                  <a:lnTo>
                    <a:pt x="770470" y="50876"/>
                  </a:lnTo>
                  <a:lnTo>
                    <a:pt x="776846" y="41402"/>
                  </a:lnTo>
                  <a:lnTo>
                    <a:pt x="779183" y="29806"/>
                  </a:lnTo>
                  <a:close/>
                </a:path>
              </a:pathLst>
            </a:custGeom>
            <a:solidFill>
              <a:srgbClr val="C417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F51484EF-5970-6B26-7AD2-E8F38D137677}"/>
                </a:ext>
              </a:extLst>
            </p:cNvPr>
            <p:cNvSpPr/>
            <p:nvPr/>
          </p:nvSpPr>
          <p:spPr>
            <a:xfrm>
              <a:off x="4095481" y="817356"/>
              <a:ext cx="1170305" cy="607060"/>
            </a:xfrm>
            <a:custGeom>
              <a:avLst/>
              <a:gdLst/>
              <a:ahLst/>
              <a:cxnLst/>
              <a:rect l="l" t="t" r="r" b="b"/>
              <a:pathLst>
                <a:path w="1170304" h="607060">
                  <a:moveTo>
                    <a:pt x="225145" y="155157"/>
                  </a:moveTo>
                  <a:lnTo>
                    <a:pt x="179816" y="159755"/>
                  </a:lnTo>
                  <a:lnTo>
                    <a:pt x="137569" y="172939"/>
                  </a:lnTo>
                  <a:lnTo>
                    <a:pt x="99316" y="193793"/>
                  </a:lnTo>
                  <a:lnTo>
                    <a:pt x="65970" y="221401"/>
                  </a:lnTo>
                  <a:lnTo>
                    <a:pt x="38446" y="254848"/>
                  </a:lnTo>
                  <a:lnTo>
                    <a:pt x="17655" y="293219"/>
                  </a:lnTo>
                  <a:lnTo>
                    <a:pt x="4511" y="335597"/>
                  </a:lnTo>
                  <a:lnTo>
                    <a:pt x="32" y="380019"/>
                  </a:lnTo>
                  <a:lnTo>
                    <a:pt x="0" y="381789"/>
                  </a:lnTo>
                  <a:lnTo>
                    <a:pt x="4511" y="426536"/>
                  </a:lnTo>
                  <a:lnTo>
                    <a:pt x="17655" y="468913"/>
                  </a:lnTo>
                  <a:lnTo>
                    <a:pt x="38446" y="507281"/>
                  </a:lnTo>
                  <a:lnTo>
                    <a:pt x="65970" y="540726"/>
                  </a:lnTo>
                  <a:lnTo>
                    <a:pt x="99316" y="568333"/>
                  </a:lnTo>
                  <a:lnTo>
                    <a:pt x="137569" y="589185"/>
                  </a:lnTo>
                  <a:lnTo>
                    <a:pt x="179816" y="602368"/>
                  </a:lnTo>
                  <a:lnTo>
                    <a:pt x="225145" y="606965"/>
                  </a:lnTo>
                  <a:lnTo>
                    <a:pt x="275043" y="601378"/>
                  </a:lnTo>
                  <a:lnTo>
                    <a:pt x="314293" y="587783"/>
                  </a:lnTo>
                  <a:lnTo>
                    <a:pt x="225145" y="587783"/>
                  </a:lnTo>
                  <a:lnTo>
                    <a:pt x="177947" y="582314"/>
                  </a:lnTo>
                  <a:lnTo>
                    <a:pt x="134591" y="566740"/>
                  </a:lnTo>
                  <a:lnTo>
                    <a:pt x="96322" y="542313"/>
                  </a:lnTo>
                  <a:lnTo>
                    <a:pt x="64388" y="510281"/>
                  </a:lnTo>
                  <a:lnTo>
                    <a:pt x="40035" y="471896"/>
                  </a:lnTo>
                  <a:lnTo>
                    <a:pt x="24509" y="428408"/>
                  </a:lnTo>
                  <a:lnTo>
                    <a:pt x="19140" y="381789"/>
                  </a:lnTo>
                  <a:lnTo>
                    <a:pt x="19178" y="380019"/>
                  </a:lnTo>
                  <a:lnTo>
                    <a:pt x="24509" y="333721"/>
                  </a:lnTo>
                  <a:lnTo>
                    <a:pt x="40035" y="290230"/>
                  </a:lnTo>
                  <a:lnTo>
                    <a:pt x="64388" y="251843"/>
                  </a:lnTo>
                  <a:lnTo>
                    <a:pt x="96322" y="219811"/>
                  </a:lnTo>
                  <a:lnTo>
                    <a:pt x="134591" y="195382"/>
                  </a:lnTo>
                  <a:lnTo>
                    <a:pt x="177947" y="179809"/>
                  </a:lnTo>
                  <a:lnTo>
                    <a:pt x="225145" y="174340"/>
                  </a:lnTo>
                  <a:lnTo>
                    <a:pt x="314172" y="174340"/>
                  </a:lnTo>
                  <a:lnTo>
                    <a:pt x="297369" y="167073"/>
                  </a:lnTo>
                  <a:lnTo>
                    <a:pt x="262221" y="158218"/>
                  </a:lnTo>
                  <a:lnTo>
                    <a:pt x="225145" y="155157"/>
                  </a:lnTo>
                  <a:close/>
                </a:path>
                <a:path w="1170304" h="607060">
                  <a:moveTo>
                    <a:pt x="874939" y="136278"/>
                  </a:moveTo>
                  <a:lnTo>
                    <a:pt x="854812" y="136278"/>
                  </a:lnTo>
                  <a:lnTo>
                    <a:pt x="865712" y="169586"/>
                  </a:lnTo>
                  <a:lnTo>
                    <a:pt x="825296" y="189728"/>
                  </a:lnTo>
                  <a:lnTo>
                    <a:pt x="789964" y="217261"/>
                  </a:lnTo>
                  <a:lnTo>
                    <a:pt x="760727" y="251174"/>
                  </a:lnTo>
                  <a:lnTo>
                    <a:pt x="738593" y="290453"/>
                  </a:lnTo>
                  <a:lnTo>
                    <a:pt x="724572" y="334088"/>
                  </a:lnTo>
                  <a:lnTo>
                    <a:pt x="719784" y="380019"/>
                  </a:lnTo>
                  <a:lnTo>
                    <a:pt x="719747" y="381789"/>
                  </a:lnTo>
                  <a:lnTo>
                    <a:pt x="724258" y="426536"/>
                  </a:lnTo>
                  <a:lnTo>
                    <a:pt x="737401" y="468913"/>
                  </a:lnTo>
                  <a:lnTo>
                    <a:pt x="758191" y="507281"/>
                  </a:lnTo>
                  <a:lnTo>
                    <a:pt x="785714" y="540726"/>
                  </a:lnTo>
                  <a:lnTo>
                    <a:pt x="819059" y="568333"/>
                  </a:lnTo>
                  <a:lnTo>
                    <a:pt x="857312" y="589185"/>
                  </a:lnTo>
                  <a:lnTo>
                    <a:pt x="899561" y="602368"/>
                  </a:lnTo>
                  <a:lnTo>
                    <a:pt x="944893" y="606965"/>
                  </a:lnTo>
                  <a:lnTo>
                    <a:pt x="990225" y="602368"/>
                  </a:lnTo>
                  <a:lnTo>
                    <a:pt x="1032473" y="589185"/>
                  </a:lnTo>
                  <a:lnTo>
                    <a:pt x="1035046" y="587783"/>
                  </a:lnTo>
                  <a:lnTo>
                    <a:pt x="944893" y="587783"/>
                  </a:lnTo>
                  <a:lnTo>
                    <a:pt x="897694" y="582314"/>
                  </a:lnTo>
                  <a:lnTo>
                    <a:pt x="854336" y="566740"/>
                  </a:lnTo>
                  <a:lnTo>
                    <a:pt x="816066" y="542313"/>
                  </a:lnTo>
                  <a:lnTo>
                    <a:pt x="784130" y="510281"/>
                  </a:lnTo>
                  <a:lnTo>
                    <a:pt x="759775" y="471896"/>
                  </a:lnTo>
                  <a:lnTo>
                    <a:pt x="744247" y="428408"/>
                  </a:lnTo>
                  <a:lnTo>
                    <a:pt x="738794" y="381066"/>
                  </a:lnTo>
                  <a:lnTo>
                    <a:pt x="745164" y="329977"/>
                  </a:lnTo>
                  <a:lnTo>
                    <a:pt x="763218" y="283525"/>
                  </a:lnTo>
                  <a:lnTo>
                    <a:pt x="791374" y="243295"/>
                  </a:lnTo>
                  <a:lnTo>
                    <a:pt x="828052" y="210871"/>
                  </a:lnTo>
                  <a:lnTo>
                    <a:pt x="871670" y="187837"/>
                  </a:lnTo>
                  <a:lnTo>
                    <a:pt x="891798" y="187837"/>
                  </a:lnTo>
                  <a:lnTo>
                    <a:pt x="889837" y="181837"/>
                  </a:lnTo>
                  <a:lnTo>
                    <a:pt x="903153" y="178607"/>
                  </a:lnTo>
                  <a:lnTo>
                    <a:pt x="916787" y="176259"/>
                  </a:lnTo>
                  <a:lnTo>
                    <a:pt x="930711" y="174825"/>
                  </a:lnTo>
                  <a:lnTo>
                    <a:pt x="944893" y="174340"/>
                  </a:lnTo>
                  <a:lnTo>
                    <a:pt x="1035043" y="174340"/>
                  </a:lnTo>
                  <a:lnTo>
                    <a:pt x="1032473" y="172939"/>
                  </a:lnTo>
                  <a:lnTo>
                    <a:pt x="1002535" y="163597"/>
                  </a:lnTo>
                  <a:lnTo>
                    <a:pt x="883868" y="163597"/>
                  </a:lnTo>
                  <a:lnTo>
                    <a:pt x="874939" y="136278"/>
                  </a:lnTo>
                  <a:close/>
                </a:path>
                <a:path w="1170304" h="607060">
                  <a:moveTo>
                    <a:pt x="314172" y="174340"/>
                  </a:moveTo>
                  <a:lnTo>
                    <a:pt x="225145" y="174340"/>
                  </a:lnTo>
                  <a:lnTo>
                    <a:pt x="258866" y="177107"/>
                  </a:lnTo>
                  <a:lnTo>
                    <a:pt x="290847" y="185112"/>
                  </a:lnTo>
                  <a:lnTo>
                    <a:pt x="320649" y="197911"/>
                  </a:lnTo>
                  <a:lnTo>
                    <a:pt x="347832" y="215061"/>
                  </a:lnTo>
                  <a:lnTo>
                    <a:pt x="215417" y="377852"/>
                  </a:lnTo>
                  <a:lnTo>
                    <a:pt x="214925" y="381789"/>
                  </a:lnTo>
                  <a:lnTo>
                    <a:pt x="218035" y="388459"/>
                  </a:lnTo>
                  <a:lnTo>
                    <a:pt x="221354" y="390605"/>
                  </a:lnTo>
                  <a:lnTo>
                    <a:pt x="430856" y="393328"/>
                  </a:lnTo>
                  <a:lnTo>
                    <a:pt x="423211" y="438200"/>
                  </a:lnTo>
                  <a:lnTo>
                    <a:pt x="406459" y="479240"/>
                  </a:lnTo>
                  <a:lnTo>
                    <a:pt x="381716" y="515330"/>
                  </a:lnTo>
                  <a:lnTo>
                    <a:pt x="350098" y="545348"/>
                  </a:lnTo>
                  <a:lnTo>
                    <a:pt x="312719" y="568177"/>
                  </a:lnTo>
                  <a:lnTo>
                    <a:pt x="270696" y="582695"/>
                  </a:lnTo>
                  <a:lnTo>
                    <a:pt x="225145" y="587783"/>
                  </a:lnTo>
                  <a:lnTo>
                    <a:pt x="314293" y="587783"/>
                  </a:lnTo>
                  <a:lnTo>
                    <a:pt x="361978" y="560377"/>
                  </a:lnTo>
                  <a:lnTo>
                    <a:pt x="396558" y="527428"/>
                  </a:lnTo>
                  <a:lnTo>
                    <a:pt x="423575" y="487824"/>
                  </a:lnTo>
                  <a:lnTo>
                    <a:pt x="441801" y="442797"/>
                  </a:lnTo>
                  <a:lnTo>
                    <a:pt x="450007" y="393579"/>
                  </a:lnTo>
                  <a:lnTo>
                    <a:pt x="548284" y="393579"/>
                  </a:lnTo>
                  <a:lnTo>
                    <a:pt x="551249" y="390658"/>
                  </a:lnTo>
                  <a:lnTo>
                    <a:pt x="551374" y="388092"/>
                  </a:lnTo>
                  <a:lnTo>
                    <a:pt x="551470" y="380019"/>
                  </a:lnTo>
                  <a:lnTo>
                    <a:pt x="547250" y="375663"/>
                  </a:lnTo>
                  <a:lnTo>
                    <a:pt x="450248" y="374407"/>
                  </a:lnTo>
                  <a:lnTo>
                    <a:pt x="450214" y="374156"/>
                  </a:lnTo>
                  <a:lnTo>
                    <a:pt x="431107" y="374156"/>
                  </a:lnTo>
                  <a:lnTo>
                    <a:pt x="245071" y="371737"/>
                  </a:lnTo>
                  <a:lnTo>
                    <a:pt x="362628" y="227207"/>
                  </a:lnTo>
                  <a:lnTo>
                    <a:pt x="388375" y="227207"/>
                  </a:lnTo>
                  <a:lnTo>
                    <a:pt x="374722" y="212339"/>
                  </a:lnTo>
                  <a:lnTo>
                    <a:pt x="384600" y="200192"/>
                  </a:lnTo>
                  <a:lnTo>
                    <a:pt x="359926" y="200192"/>
                  </a:lnTo>
                  <a:lnTo>
                    <a:pt x="330101" y="181229"/>
                  </a:lnTo>
                  <a:lnTo>
                    <a:pt x="314172" y="174340"/>
                  </a:lnTo>
                  <a:close/>
                </a:path>
                <a:path w="1170304" h="607060">
                  <a:moveTo>
                    <a:pt x="1035043" y="174340"/>
                  </a:moveTo>
                  <a:lnTo>
                    <a:pt x="944893" y="174340"/>
                  </a:lnTo>
                  <a:lnTo>
                    <a:pt x="992090" y="179809"/>
                  </a:lnTo>
                  <a:lnTo>
                    <a:pt x="1035447" y="195382"/>
                  </a:lnTo>
                  <a:lnTo>
                    <a:pt x="1073715" y="219811"/>
                  </a:lnTo>
                  <a:lnTo>
                    <a:pt x="1105649" y="251843"/>
                  </a:lnTo>
                  <a:lnTo>
                    <a:pt x="1130002" y="290230"/>
                  </a:lnTo>
                  <a:lnTo>
                    <a:pt x="1145528" y="333721"/>
                  </a:lnTo>
                  <a:lnTo>
                    <a:pt x="1150860" y="380019"/>
                  </a:lnTo>
                  <a:lnTo>
                    <a:pt x="1150897" y="381789"/>
                  </a:lnTo>
                  <a:lnTo>
                    <a:pt x="1145528" y="428408"/>
                  </a:lnTo>
                  <a:lnTo>
                    <a:pt x="1130002" y="471896"/>
                  </a:lnTo>
                  <a:lnTo>
                    <a:pt x="1105649" y="510281"/>
                  </a:lnTo>
                  <a:lnTo>
                    <a:pt x="1073715" y="542313"/>
                  </a:lnTo>
                  <a:lnTo>
                    <a:pt x="1035447" y="566740"/>
                  </a:lnTo>
                  <a:lnTo>
                    <a:pt x="992090" y="582314"/>
                  </a:lnTo>
                  <a:lnTo>
                    <a:pt x="944893" y="587783"/>
                  </a:lnTo>
                  <a:lnTo>
                    <a:pt x="1035046" y="587783"/>
                  </a:lnTo>
                  <a:lnTo>
                    <a:pt x="1070726" y="568333"/>
                  </a:lnTo>
                  <a:lnTo>
                    <a:pt x="1104071" y="540726"/>
                  </a:lnTo>
                  <a:lnTo>
                    <a:pt x="1131594" y="507281"/>
                  </a:lnTo>
                  <a:lnTo>
                    <a:pt x="1152384" y="468913"/>
                  </a:lnTo>
                  <a:lnTo>
                    <a:pt x="1165527" y="426536"/>
                  </a:lnTo>
                  <a:lnTo>
                    <a:pt x="1170038" y="381789"/>
                  </a:lnTo>
                  <a:lnTo>
                    <a:pt x="1170005" y="380019"/>
                  </a:lnTo>
                  <a:lnTo>
                    <a:pt x="1165527" y="335597"/>
                  </a:lnTo>
                  <a:lnTo>
                    <a:pt x="1152384" y="293219"/>
                  </a:lnTo>
                  <a:lnTo>
                    <a:pt x="1131594" y="254848"/>
                  </a:lnTo>
                  <a:lnTo>
                    <a:pt x="1104071" y="221401"/>
                  </a:lnTo>
                  <a:lnTo>
                    <a:pt x="1070726" y="193793"/>
                  </a:lnTo>
                  <a:lnTo>
                    <a:pt x="1035043" y="174340"/>
                  </a:lnTo>
                  <a:close/>
                </a:path>
                <a:path w="1170304" h="607060">
                  <a:moveTo>
                    <a:pt x="548284" y="393579"/>
                  </a:moveTo>
                  <a:lnTo>
                    <a:pt x="450007" y="393579"/>
                  </a:lnTo>
                  <a:lnTo>
                    <a:pt x="541722" y="394773"/>
                  </a:lnTo>
                  <a:lnTo>
                    <a:pt x="547072" y="394773"/>
                  </a:lnTo>
                  <a:lnTo>
                    <a:pt x="548284" y="393579"/>
                  </a:lnTo>
                  <a:close/>
                </a:path>
                <a:path w="1170304" h="607060">
                  <a:moveTo>
                    <a:pt x="891798" y="187837"/>
                  </a:moveTo>
                  <a:lnTo>
                    <a:pt x="871670" y="187837"/>
                  </a:lnTo>
                  <a:lnTo>
                    <a:pt x="937134" y="388092"/>
                  </a:lnTo>
                  <a:lnTo>
                    <a:pt x="940872" y="390658"/>
                  </a:lnTo>
                  <a:lnTo>
                    <a:pt x="945877" y="390658"/>
                  </a:lnTo>
                  <a:lnTo>
                    <a:pt x="946882" y="390501"/>
                  </a:lnTo>
                  <a:lnTo>
                    <a:pt x="952892" y="388532"/>
                  </a:lnTo>
                  <a:lnTo>
                    <a:pt x="955625" y="383108"/>
                  </a:lnTo>
                  <a:lnTo>
                    <a:pt x="891798" y="187837"/>
                  </a:lnTo>
                  <a:close/>
                </a:path>
                <a:path w="1170304" h="607060">
                  <a:moveTo>
                    <a:pt x="388375" y="227207"/>
                  </a:moveTo>
                  <a:lnTo>
                    <a:pt x="362628" y="227207"/>
                  </a:lnTo>
                  <a:lnTo>
                    <a:pt x="390139" y="257346"/>
                  </a:lnTo>
                  <a:lnTo>
                    <a:pt x="411329" y="292495"/>
                  </a:lnTo>
                  <a:lnTo>
                    <a:pt x="425289" y="331736"/>
                  </a:lnTo>
                  <a:lnTo>
                    <a:pt x="431107" y="374156"/>
                  </a:lnTo>
                  <a:lnTo>
                    <a:pt x="450214" y="374156"/>
                  </a:lnTo>
                  <a:lnTo>
                    <a:pt x="443964" y="327564"/>
                  </a:lnTo>
                  <a:lnTo>
                    <a:pt x="428596" y="284251"/>
                  </a:lnTo>
                  <a:lnTo>
                    <a:pt x="405171" y="245500"/>
                  </a:lnTo>
                  <a:lnTo>
                    <a:pt x="388375" y="227207"/>
                  </a:lnTo>
                  <a:close/>
                </a:path>
                <a:path w="1170304" h="607060">
                  <a:moveTo>
                    <a:pt x="862307" y="97630"/>
                  </a:moveTo>
                  <a:lnTo>
                    <a:pt x="468017" y="97630"/>
                  </a:lnTo>
                  <a:lnTo>
                    <a:pt x="469609" y="98803"/>
                  </a:lnTo>
                  <a:lnTo>
                    <a:pt x="471556" y="99494"/>
                  </a:lnTo>
                  <a:lnTo>
                    <a:pt x="842791" y="99494"/>
                  </a:lnTo>
                  <a:lnTo>
                    <a:pt x="848623" y="117336"/>
                  </a:lnTo>
                  <a:lnTo>
                    <a:pt x="523146" y="337727"/>
                  </a:lnTo>
                  <a:lnTo>
                    <a:pt x="521995" y="343685"/>
                  </a:lnTo>
                  <a:lnTo>
                    <a:pt x="526801" y="350816"/>
                  </a:lnTo>
                  <a:lnTo>
                    <a:pt x="529816" y="352303"/>
                  </a:lnTo>
                  <a:lnTo>
                    <a:pt x="534717" y="352303"/>
                  </a:lnTo>
                  <a:lnTo>
                    <a:pt x="536580" y="351769"/>
                  </a:lnTo>
                  <a:lnTo>
                    <a:pt x="854812" y="136278"/>
                  </a:lnTo>
                  <a:lnTo>
                    <a:pt x="874939" y="136278"/>
                  </a:lnTo>
                  <a:lnTo>
                    <a:pt x="862307" y="97630"/>
                  </a:lnTo>
                  <a:close/>
                </a:path>
                <a:path w="1170304" h="607060">
                  <a:moveTo>
                    <a:pt x="470907" y="70542"/>
                  </a:moveTo>
                  <a:lnTo>
                    <a:pt x="464886" y="71149"/>
                  </a:lnTo>
                  <a:lnTo>
                    <a:pt x="359926" y="200192"/>
                  </a:lnTo>
                  <a:lnTo>
                    <a:pt x="384600" y="200192"/>
                  </a:lnTo>
                  <a:lnTo>
                    <a:pt x="468017" y="97630"/>
                  </a:lnTo>
                  <a:lnTo>
                    <a:pt x="862307" y="97630"/>
                  </a:lnTo>
                  <a:lnTo>
                    <a:pt x="856646" y="80311"/>
                  </a:lnTo>
                  <a:lnTo>
                    <a:pt x="478467" y="80311"/>
                  </a:lnTo>
                  <a:lnTo>
                    <a:pt x="478205" y="77882"/>
                  </a:lnTo>
                  <a:lnTo>
                    <a:pt x="477033" y="75547"/>
                  </a:lnTo>
                  <a:lnTo>
                    <a:pt x="470907" y="70542"/>
                  </a:lnTo>
                  <a:close/>
                </a:path>
                <a:path w="1170304" h="607060">
                  <a:moveTo>
                    <a:pt x="944893" y="155157"/>
                  </a:moveTo>
                  <a:lnTo>
                    <a:pt x="929169" y="155703"/>
                  </a:lnTo>
                  <a:lnTo>
                    <a:pt x="913733" y="157315"/>
                  </a:lnTo>
                  <a:lnTo>
                    <a:pt x="898620" y="159959"/>
                  </a:lnTo>
                  <a:lnTo>
                    <a:pt x="883868" y="163597"/>
                  </a:lnTo>
                  <a:lnTo>
                    <a:pt x="1002535" y="163597"/>
                  </a:lnTo>
                  <a:lnTo>
                    <a:pt x="990225" y="159755"/>
                  </a:lnTo>
                  <a:lnTo>
                    <a:pt x="944893" y="155157"/>
                  </a:lnTo>
                  <a:close/>
                </a:path>
                <a:path w="1170304" h="607060">
                  <a:moveTo>
                    <a:pt x="943391" y="19182"/>
                  </a:moveTo>
                  <a:lnTo>
                    <a:pt x="902339" y="19182"/>
                  </a:lnTo>
                  <a:lnTo>
                    <a:pt x="909772" y="19785"/>
                  </a:lnTo>
                  <a:lnTo>
                    <a:pt x="916337" y="21589"/>
                  </a:lnTo>
                  <a:lnTo>
                    <a:pt x="922013" y="24585"/>
                  </a:lnTo>
                  <a:lnTo>
                    <a:pt x="926778" y="28763"/>
                  </a:lnTo>
                  <a:lnTo>
                    <a:pt x="931626" y="34145"/>
                  </a:lnTo>
                  <a:lnTo>
                    <a:pt x="934411" y="41726"/>
                  </a:lnTo>
                  <a:lnTo>
                    <a:pt x="934411" y="49579"/>
                  </a:lnTo>
                  <a:lnTo>
                    <a:pt x="933264" y="58043"/>
                  </a:lnTo>
                  <a:lnTo>
                    <a:pt x="929749" y="65606"/>
                  </a:lnTo>
                  <a:lnTo>
                    <a:pt x="923757" y="71043"/>
                  </a:lnTo>
                  <a:lnTo>
                    <a:pt x="915176" y="73128"/>
                  </a:lnTo>
                  <a:lnTo>
                    <a:pt x="909899" y="73128"/>
                  </a:lnTo>
                  <a:lnTo>
                    <a:pt x="905627" y="77411"/>
                  </a:lnTo>
                  <a:lnTo>
                    <a:pt x="905627" y="88007"/>
                  </a:lnTo>
                  <a:lnTo>
                    <a:pt x="909899" y="92300"/>
                  </a:lnTo>
                  <a:lnTo>
                    <a:pt x="915176" y="92300"/>
                  </a:lnTo>
                  <a:lnTo>
                    <a:pt x="931793" y="88611"/>
                  </a:lnTo>
                  <a:lnTo>
                    <a:pt x="943797" y="78903"/>
                  </a:lnTo>
                  <a:lnTo>
                    <a:pt x="951079" y="65213"/>
                  </a:lnTo>
                  <a:lnTo>
                    <a:pt x="953531" y="49579"/>
                  </a:lnTo>
                  <a:lnTo>
                    <a:pt x="952706" y="40209"/>
                  </a:lnTo>
                  <a:lnTo>
                    <a:pt x="950283" y="31335"/>
                  </a:lnTo>
                  <a:lnTo>
                    <a:pt x="946340" y="23162"/>
                  </a:lnTo>
                  <a:lnTo>
                    <a:pt x="943391" y="19182"/>
                  </a:lnTo>
                  <a:close/>
                </a:path>
                <a:path w="1170304" h="607060">
                  <a:moveTo>
                    <a:pt x="902339" y="0"/>
                  </a:moveTo>
                  <a:lnTo>
                    <a:pt x="820404" y="0"/>
                  </a:lnTo>
                  <a:lnTo>
                    <a:pt x="817525" y="1476"/>
                  </a:lnTo>
                  <a:lnTo>
                    <a:pt x="813933" y="6460"/>
                  </a:lnTo>
                  <a:lnTo>
                    <a:pt x="813431" y="9664"/>
                  </a:lnTo>
                  <a:lnTo>
                    <a:pt x="836529" y="80311"/>
                  </a:lnTo>
                  <a:lnTo>
                    <a:pt x="856646" y="80311"/>
                  </a:lnTo>
                  <a:lnTo>
                    <a:pt x="836666" y="19182"/>
                  </a:lnTo>
                  <a:lnTo>
                    <a:pt x="943391" y="19182"/>
                  </a:lnTo>
                  <a:lnTo>
                    <a:pt x="940956" y="15894"/>
                  </a:lnTo>
                  <a:lnTo>
                    <a:pt x="934988" y="10354"/>
                  </a:lnTo>
                  <a:lnTo>
                    <a:pt x="926724" y="5230"/>
                  </a:lnTo>
                  <a:lnTo>
                    <a:pt x="915922" y="1464"/>
                  </a:lnTo>
                  <a:lnTo>
                    <a:pt x="902339" y="0"/>
                  </a:lnTo>
                  <a:close/>
                </a:path>
              </a:pathLst>
            </a:custGeom>
            <a:solidFill>
              <a:srgbClr val="F0331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F9291E36-1E94-23ED-5387-2F437AD784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9148" y="1133388"/>
              <a:ext cx="138783" cy="184916"/>
            </a:xfrm>
            <a:prstGeom prst="rect">
              <a:avLst/>
            </a:prstGeom>
          </p:spPr>
        </p:pic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2CDADFA3-B002-DF79-309C-311BC7163428}"/>
                </a:ext>
              </a:extLst>
            </p:cNvPr>
            <p:cNvSpPr/>
            <p:nvPr/>
          </p:nvSpPr>
          <p:spPr>
            <a:xfrm>
              <a:off x="4511383" y="755630"/>
              <a:ext cx="535305" cy="539750"/>
            </a:xfrm>
            <a:custGeom>
              <a:avLst/>
              <a:gdLst/>
              <a:ahLst/>
              <a:cxnLst/>
              <a:rect l="l" t="t" r="r" b="b"/>
              <a:pathLst>
                <a:path w="535304" h="539750">
                  <a:moveTo>
                    <a:pt x="99237" y="533222"/>
                  </a:moveTo>
                  <a:lnTo>
                    <a:pt x="83591" y="219024"/>
                  </a:lnTo>
                  <a:lnTo>
                    <a:pt x="0" y="219024"/>
                  </a:lnTo>
                  <a:lnTo>
                    <a:pt x="17348" y="259626"/>
                  </a:lnTo>
                  <a:lnTo>
                    <a:pt x="32702" y="292887"/>
                  </a:lnTo>
                  <a:lnTo>
                    <a:pt x="47853" y="323608"/>
                  </a:lnTo>
                  <a:lnTo>
                    <a:pt x="44145" y="371424"/>
                  </a:lnTo>
                  <a:lnTo>
                    <a:pt x="51511" y="435229"/>
                  </a:lnTo>
                  <a:lnTo>
                    <a:pt x="63385" y="497205"/>
                  </a:lnTo>
                  <a:lnTo>
                    <a:pt x="73177" y="539496"/>
                  </a:lnTo>
                  <a:lnTo>
                    <a:pt x="99237" y="533222"/>
                  </a:lnTo>
                  <a:close/>
                </a:path>
                <a:path w="535304" h="539750">
                  <a:moveTo>
                    <a:pt x="534835" y="84505"/>
                  </a:moveTo>
                  <a:lnTo>
                    <a:pt x="515112" y="61175"/>
                  </a:lnTo>
                  <a:lnTo>
                    <a:pt x="486435" y="64135"/>
                  </a:lnTo>
                  <a:lnTo>
                    <a:pt x="337654" y="31165"/>
                  </a:lnTo>
                  <a:lnTo>
                    <a:pt x="305384" y="0"/>
                  </a:lnTo>
                  <a:lnTo>
                    <a:pt x="252691" y="26974"/>
                  </a:lnTo>
                  <a:lnTo>
                    <a:pt x="289966" y="52768"/>
                  </a:lnTo>
                  <a:lnTo>
                    <a:pt x="332016" y="67449"/>
                  </a:lnTo>
                  <a:lnTo>
                    <a:pt x="472681" y="76720"/>
                  </a:lnTo>
                  <a:lnTo>
                    <a:pt x="502564" y="91706"/>
                  </a:lnTo>
                  <a:lnTo>
                    <a:pt x="534835" y="845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2AB59E3A-F9C1-0816-6A8F-CA66F93CC65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0591" y="802488"/>
              <a:ext cx="124386" cy="173177"/>
            </a:xfrm>
            <a:prstGeom prst="rect">
              <a:avLst/>
            </a:prstGeom>
          </p:spPr>
        </p:pic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51293052-1D94-E75B-10CB-6876E51D12C7}"/>
                </a:ext>
              </a:extLst>
            </p:cNvPr>
            <p:cNvSpPr/>
            <p:nvPr/>
          </p:nvSpPr>
          <p:spPr>
            <a:xfrm>
              <a:off x="4584568" y="1288756"/>
              <a:ext cx="76835" cy="16510"/>
            </a:xfrm>
            <a:custGeom>
              <a:avLst/>
              <a:gdLst/>
              <a:ahLst/>
              <a:cxnLst/>
              <a:rect l="l" t="t" r="r" b="b"/>
              <a:pathLst>
                <a:path w="76835" h="16509">
                  <a:moveTo>
                    <a:pt x="26051" y="0"/>
                  </a:moveTo>
                  <a:lnTo>
                    <a:pt x="0" y="6272"/>
                  </a:lnTo>
                  <a:lnTo>
                    <a:pt x="1340" y="11685"/>
                  </a:lnTo>
                  <a:lnTo>
                    <a:pt x="2157" y="14805"/>
                  </a:lnTo>
                  <a:lnTo>
                    <a:pt x="13042" y="15363"/>
                  </a:lnTo>
                  <a:lnTo>
                    <a:pt x="37259" y="16294"/>
                  </a:lnTo>
                  <a:lnTo>
                    <a:pt x="62149" y="16480"/>
                  </a:lnTo>
                  <a:lnTo>
                    <a:pt x="75055" y="14805"/>
                  </a:lnTo>
                  <a:lnTo>
                    <a:pt x="76303" y="12342"/>
                  </a:lnTo>
                  <a:lnTo>
                    <a:pt x="71615" y="9978"/>
                  </a:lnTo>
                  <a:lnTo>
                    <a:pt x="56396" y="6327"/>
                  </a:lnTo>
                  <a:lnTo>
                    <a:pt x="26051" y="0"/>
                  </a:lnTo>
                  <a:close/>
                </a:path>
              </a:pathLst>
            </a:custGeom>
            <a:solidFill>
              <a:srgbClr val="08171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0029173C-E7E0-C54F-525F-E227E64056F4}"/>
                </a:ext>
              </a:extLst>
            </p:cNvPr>
            <p:cNvSpPr/>
            <p:nvPr/>
          </p:nvSpPr>
          <p:spPr>
            <a:xfrm>
              <a:off x="4459490" y="635157"/>
              <a:ext cx="357505" cy="181610"/>
            </a:xfrm>
            <a:custGeom>
              <a:avLst/>
              <a:gdLst/>
              <a:ahLst/>
              <a:cxnLst/>
              <a:rect l="l" t="t" r="r" b="b"/>
              <a:pathLst>
                <a:path w="357504" h="181609">
                  <a:moveTo>
                    <a:pt x="230604" y="0"/>
                  </a:moveTo>
                  <a:lnTo>
                    <a:pt x="177874" y="22997"/>
                  </a:lnTo>
                  <a:lnTo>
                    <a:pt x="122450" y="67128"/>
                  </a:lnTo>
                  <a:lnTo>
                    <a:pt x="99147" y="88826"/>
                  </a:lnTo>
                  <a:lnTo>
                    <a:pt x="71810" y="109907"/>
                  </a:lnTo>
                  <a:lnTo>
                    <a:pt x="45146" y="127729"/>
                  </a:lnTo>
                  <a:lnTo>
                    <a:pt x="23856" y="139650"/>
                  </a:lnTo>
                  <a:lnTo>
                    <a:pt x="9407" y="149341"/>
                  </a:lnTo>
                  <a:lnTo>
                    <a:pt x="1006" y="160551"/>
                  </a:lnTo>
                  <a:lnTo>
                    <a:pt x="0" y="170750"/>
                  </a:lnTo>
                  <a:lnTo>
                    <a:pt x="7731" y="177408"/>
                  </a:lnTo>
                  <a:lnTo>
                    <a:pt x="32436" y="180169"/>
                  </a:lnTo>
                  <a:lnTo>
                    <a:pt x="71991" y="181078"/>
                  </a:lnTo>
                  <a:lnTo>
                    <a:pt x="112182" y="181201"/>
                  </a:lnTo>
                  <a:lnTo>
                    <a:pt x="138795" y="181607"/>
                  </a:lnTo>
                  <a:lnTo>
                    <a:pt x="151185" y="177970"/>
                  </a:lnTo>
                  <a:lnTo>
                    <a:pt x="160274" y="168265"/>
                  </a:lnTo>
                  <a:lnTo>
                    <a:pt x="169178" y="156988"/>
                  </a:lnTo>
                  <a:lnTo>
                    <a:pt x="181014" y="148634"/>
                  </a:lnTo>
                  <a:lnTo>
                    <a:pt x="201590" y="141202"/>
                  </a:lnTo>
                  <a:lnTo>
                    <a:pt x="261074" y="120467"/>
                  </a:lnTo>
                  <a:lnTo>
                    <a:pt x="304591" y="147440"/>
                  </a:lnTo>
                  <a:lnTo>
                    <a:pt x="357281" y="120467"/>
                  </a:lnTo>
                  <a:lnTo>
                    <a:pt x="304066" y="56489"/>
                  </a:lnTo>
                  <a:lnTo>
                    <a:pt x="293866" y="43771"/>
                  </a:lnTo>
                  <a:lnTo>
                    <a:pt x="285650" y="32962"/>
                  </a:lnTo>
                  <a:lnTo>
                    <a:pt x="274919" y="20730"/>
                  </a:lnTo>
                  <a:lnTo>
                    <a:pt x="261912" y="10186"/>
                  </a:lnTo>
                  <a:lnTo>
                    <a:pt x="247012" y="2790"/>
                  </a:lnTo>
                  <a:lnTo>
                    <a:pt x="230604" y="0"/>
                  </a:lnTo>
                  <a:close/>
                </a:path>
              </a:pathLst>
            </a:custGeom>
            <a:solidFill>
              <a:srgbClr val="FC593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C7AC0C7D-5BEE-DD45-0CFF-32BBAFDB2E9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5631" y="520683"/>
              <a:ext cx="156550" cy="128352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80DBCC68-947F-3323-B67E-6C3898B340C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2571" y="898759"/>
              <a:ext cx="166340" cy="187805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270878B0-44AA-9750-3BC6-8A77B403C74B}"/>
              </a:ext>
            </a:extLst>
          </p:cNvPr>
          <p:cNvSpPr txBox="1"/>
          <p:nvPr/>
        </p:nvSpPr>
        <p:spPr>
          <a:xfrm>
            <a:off x="1789783" y="2616828"/>
            <a:ext cx="113899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1800" b="1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isser la France au rang de première destination mondiale du tourisme à vélo. </a:t>
            </a:r>
            <a:endParaRPr lang="fr-FR" sz="1400" b="1" dirty="0">
              <a:latin typeface="Marianne" panose="02000000000000000000" pitchFamily="50" charset="0"/>
              <a:ea typeface="+mn-lt"/>
              <a:cs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338D38-4090-2C79-6D4D-FB8C9DC558C6}"/>
              </a:ext>
            </a:extLst>
          </p:cNvPr>
          <p:cNvSpPr txBox="1"/>
          <p:nvPr/>
        </p:nvSpPr>
        <p:spPr>
          <a:xfrm>
            <a:off x="2512417" y="3286464"/>
            <a:ext cx="7497932" cy="830997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Dot"/>
          </a:ln>
        </p:spPr>
        <p:txBody>
          <a:bodyPr wrap="square">
            <a:spAutoFit/>
          </a:bodyPr>
          <a:lstStyle/>
          <a:p>
            <a:pPr defTabSz="562550" hangingPunct="0">
              <a:spcBef>
                <a:spcPct val="0"/>
              </a:spcBef>
            </a:pPr>
            <a:r>
              <a:rPr lang="fr-FR" sz="1800" b="1" dirty="0">
                <a:latin typeface="Marianne" panose="02000000000000000000" pitchFamily="50" charset="0"/>
                <a:sym typeface="Helvetica Light"/>
              </a:rPr>
              <a:t>Renforcer l’attractivité des territoires</a:t>
            </a:r>
          </a:p>
          <a:p>
            <a:pPr defTabSz="562550" hangingPunct="0">
              <a:spcBef>
                <a:spcPct val="0"/>
              </a:spcBef>
            </a:pPr>
            <a:endParaRPr lang="fr-FR" sz="1200" b="1" dirty="0">
              <a:latin typeface="Marianne" panose="02000000000000000000" pitchFamily="50" charset="0"/>
              <a:sym typeface="Helvetica Light"/>
            </a:endParaRPr>
          </a:p>
          <a:p>
            <a:pPr defTabSz="562550" hangingPunct="0">
              <a:spcBef>
                <a:spcPct val="0"/>
              </a:spcBef>
            </a:pPr>
            <a:r>
              <a:rPr lang="fr-FR" sz="1800" b="1" dirty="0">
                <a:latin typeface="Marianne" panose="02000000000000000000" pitchFamily="50" charset="0"/>
                <a:sym typeface="Helvetica Light"/>
              </a:rPr>
              <a:t>Soutenir la montée en qualité des offres et services déployés</a:t>
            </a:r>
            <a:endParaRPr lang="fr-FR" sz="2000" b="1" dirty="0">
              <a:latin typeface="Marianne" panose="02000000000000000000" pitchFamily="50" charset="0"/>
              <a:sym typeface="Helvetica Ligh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BD1B67-6E15-1052-642A-CA119E81675E}"/>
              </a:ext>
            </a:extLst>
          </p:cNvPr>
          <p:cNvSpPr txBox="1"/>
          <p:nvPr/>
        </p:nvSpPr>
        <p:spPr>
          <a:xfrm>
            <a:off x="1061830" y="4880223"/>
            <a:ext cx="4620908" cy="400110"/>
          </a:xfrm>
          <a:prstGeom prst="rect">
            <a:avLst/>
          </a:prstGeom>
          <a:solidFill>
            <a:srgbClr val="70A89D"/>
          </a:solidFill>
          <a:ln>
            <a:solidFill>
              <a:srgbClr val="70A89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ilocha"/>
              </a:rPr>
              <a:t>Enveloppe budgétaire : près de </a:t>
            </a:r>
            <a:r>
              <a:rPr lang="fr-FR" sz="2000" b="1" dirty="0">
                <a:latin typeface="Milocha"/>
              </a:rPr>
              <a:t>6,5M€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4E37695-CFD6-69DA-6C7F-B9674D54FABD}"/>
              </a:ext>
            </a:extLst>
          </p:cNvPr>
          <p:cNvSpPr txBox="1"/>
          <p:nvPr/>
        </p:nvSpPr>
        <p:spPr>
          <a:xfrm>
            <a:off x="7085414" y="4876072"/>
            <a:ext cx="3833543" cy="400110"/>
          </a:xfrm>
          <a:prstGeom prst="rect">
            <a:avLst/>
          </a:prstGeom>
          <a:solidFill>
            <a:schemeClr val="accent1">
              <a:lumMod val="50000"/>
              <a:alpha val="54902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ilocha"/>
              </a:rPr>
              <a:t>Financement limité dans le temps</a:t>
            </a:r>
          </a:p>
        </p:txBody>
      </p:sp>
      <p:sp>
        <p:nvSpPr>
          <p:cNvPr id="28" name="Flèche : virage 27">
            <a:extLst>
              <a:ext uri="{FF2B5EF4-FFF2-40B4-BE49-F238E27FC236}">
                <a16:creationId xmlns:a16="http://schemas.microsoft.com/office/drawing/2014/main" id="{219534FA-176F-D3DB-79D2-16C972F6582C}"/>
              </a:ext>
            </a:extLst>
          </p:cNvPr>
          <p:cNvSpPr/>
          <p:nvPr/>
        </p:nvSpPr>
        <p:spPr>
          <a:xfrm rot="10800000" flipH="1">
            <a:off x="6699288" y="5490560"/>
            <a:ext cx="798673" cy="595955"/>
          </a:xfrm>
          <a:prstGeom prst="bentArrow">
            <a:avLst/>
          </a:prstGeom>
          <a:solidFill>
            <a:srgbClr val="203864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54AC696-0A06-3DB7-9AA9-9A4451D6583C}"/>
              </a:ext>
            </a:extLst>
          </p:cNvPr>
          <p:cNvSpPr txBox="1"/>
          <p:nvPr/>
        </p:nvSpPr>
        <p:spPr>
          <a:xfrm>
            <a:off x="7680886" y="5485247"/>
            <a:ext cx="4185993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Prolongation du programme</a:t>
            </a:r>
          </a:p>
          <a:p>
            <a:r>
              <a:rPr lang="fr-FR" sz="1600" dirty="0"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dépôt des demandes d’aides possible sur des relevés  successifs en 2024  </a:t>
            </a:r>
            <a:endParaRPr lang="fr-FR" sz="1800" dirty="0">
              <a:latin typeface="Marianne" panose="020000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0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DCD3B9-7F8E-BBC3-1C51-87AFBC0EFC77}"/>
              </a:ext>
            </a:extLst>
          </p:cNvPr>
          <p:cNvSpPr/>
          <p:nvPr/>
        </p:nvSpPr>
        <p:spPr>
          <a:xfrm>
            <a:off x="66937" y="1029078"/>
            <a:ext cx="5736982" cy="71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Le tourisme à vélo en quelques chiffres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8975CB-C2E6-E37B-8704-9DB336FF4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" b="-1"/>
          <a:stretch/>
        </p:blipFill>
        <p:spPr>
          <a:xfrm>
            <a:off x="6553200" y="1029078"/>
            <a:ext cx="5407745" cy="56968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50776B-E0EB-8D21-93DE-4C20A206E423}"/>
              </a:ext>
            </a:extLst>
          </p:cNvPr>
          <p:cNvSpPr txBox="1"/>
          <p:nvPr/>
        </p:nvSpPr>
        <p:spPr>
          <a:xfrm>
            <a:off x="391828" y="4677358"/>
            <a:ext cx="6489796" cy="1215716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en-US"/>
            </a:defPPr>
            <a:lvl1pPr>
              <a:defRPr sz="2000" b="1" i="1">
                <a:solidFill>
                  <a:srgbClr val="223F82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fr-FR" i="0" kern="0" dirty="0">
                <a:solidFill>
                  <a:srgbClr val="FC5938"/>
                </a:solidFill>
                <a:latin typeface="Marianne" panose="02000000000000000000" pitchFamily="50" charset="0"/>
                <a:ea typeface="+mn-ea"/>
              </a:rPr>
              <a:t>Un maillage du territoire</a:t>
            </a:r>
          </a:p>
          <a:p>
            <a:endParaRPr lang="fr-FR" sz="1100" b="0" i="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sz="1800" i="0" dirty="0">
                <a:solidFill>
                  <a:schemeClr val="tx1"/>
                </a:solidFill>
                <a:latin typeface="Marianne" panose="02000000000000000000" pitchFamily="50" charset="0"/>
              </a:rPr>
              <a:t>	</a:t>
            </a:r>
            <a:r>
              <a:rPr lang="fr-FR" sz="1800" i="0" dirty="0">
                <a:solidFill>
                  <a:schemeClr val="accent1">
                    <a:lumMod val="50000"/>
                  </a:schemeClr>
                </a:solidFill>
                <a:latin typeface="Marianne" panose="02000000000000000000" pitchFamily="50" charset="0"/>
              </a:rPr>
              <a:t>26 115 km </a:t>
            </a:r>
            <a:r>
              <a:rPr lang="fr-FR" sz="1400" b="0" i="0" dirty="0">
                <a:solidFill>
                  <a:schemeClr val="tx1"/>
                </a:solidFill>
                <a:latin typeface="Marianne" panose="02000000000000000000" pitchFamily="50" charset="0"/>
              </a:rPr>
              <a:t>d’itinéraires référencés au schéma national</a:t>
            </a:r>
          </a:p>
          <a:p>
            <a:r>
              <a:rPr lang="fr-FR" sz="1400" b="0" i="0" dirty="0">
                <a:solidFill>
                  <a:schemeClr val="tx1"/>
                </a:solidFill>
                <a:latin typeface="Marianne" panose="02000000000000000000" pitchFamily="50" charset="0"/>
              </a:rPr>
              <a:t>	dont  </a:t>
            </a:r>
            <a:r>
              <a:rPr lang="fr-FR" sz="1800" i="0" dirty="0">
                <a:solidFill>
                  <a:schemeClr val="accent1">
                    <a:lumMod val="50000"/>
                  </a:schemeClr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8 820 km </a:t>
            </a:r>
            <a:r>
              <a:rPr lang="fr-FR" sz="1400" b="0" i="0" dirty="0">
                <a:solidFill>
                  <a:schemeClr val="tx1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d’</a:t>
            </a:r>
            <a:r>
              <a:rPr lang="fr-FR" sz="1400" b="0" i="0" dirty="0" err="1">
                <a:solidFill>
                  <a:schemeClr val="tx1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EuroVelo</a:t>
            </a:r>
            <a:endParaRPr lang="fr-FR" sz="1400" b="0" i="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br>
              <a:rPr lang="fr-FR" sz="1400" b="0" dirty="0">
                <a:effectLst/>
              </a:rPr>
            </a:br>
            <a:endParaRPr lang="fr-FR" sz="1600" b="0" i="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endParaRPr lang="fr-FR" sz="1600" b="0" i="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endParaRPr lang="fr-FR" sz="1600" b="0" i="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endParaRPr lang="fr-FR" sz="2200" b="0" i="0" dirty="0"/>
          </a:p>
          <a:p>
            <a:endParaRPr lang="fr-FR" sz="2200" b="0" i="0" dirty="0"/>
          </a:p>
          <a:p>
            <a:endParaRPr lang="fr-FR" sz="2200" b="0" i="0" dirty="0"/>
          </a:p>
          <a:p>
            <a:endParaRPr lang="fr-FR" sz="2200" b="0" i="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endParaRPr lang="fr-FR" sz="2200" b="0" i="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endParaRPr lang="fr-FR" sz="2200" i="0" dirty="0"/>
          </a:p>
          <a:p>
            <a:r>
              <a:rPr lang="fr-FR" sz="2200" i="0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230D52-105E-EDD8-C35E-063EB1D0F97C}"/>
              </a:ext>
            </a:extLst>
          </p:cNvPr>
          <p:cNvSpPr txBox="1"/>
          <p:nvPr/>
        </p:nvSpPr>
        <p:spPr>
          <a:xfrm>
            <a:off x="368131" y="2828362"/>
            <a:ext cx="253146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FR" b="0" dirty="0">
                <a:effectLst/>
              </a:rPr>
            </a:br>
            <a:r>
              <a:rPr lang="fr-FR" sz="2800" b="1" kern="0" dirty="0">
                <a:solidFill>
                  <a:schemeClr val="accent1">
                    <a:lumMod val="50000"/>
                  </a:schemeClr>
                </a:solidFill>
                <a:latin typeface="Marianne" panose="02000000000000000000" pitchFamily="50" charset="0"/>
              </a:rPr>
              <a:t>22 M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FR" b="0" dirty="0">
                <a:effectLst/>
              </a:rPr>
            </a:br>
            <a:r>
              <a:rPr lang="fr-FR" sz="1100" b="1" dirty="0">
                <a:solidFill>
                  <a:srgbClr val="44546A"/>
                </a:solidFill>
                <a:latin typeface="Marianne" panose="02000000000000000000" pitchFamily="50" charset="0"/>
              </a:rPr>
              <a:t>de Français à vélo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1100" b="1" dirty="0">
                <a:solidFill>
                  <a:srgbClr val="44546A"/>
                </a:solidFill>
                <a:latin typeface="Marianne" panose="02000000000000000000" pitchFamily="50" charset="0"/>
              </a:rPr>
              <a:t> pendant leurs vacances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3EE4CC-351E-D468-AB61-5F5D688DA7E1}"/>
              </a:ext>
            </a:extLst>
          </p:cNvPr>
          <p:cNvSpPr txBox="1"/>
          <p:nvPr/>
        </p:nvSpPr>
        <p:spPr>
          <a:xfrm>
            <a:off x="186872" y="1821609"/>
            <a:ext cx="27127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2800" b="1" kern="0" dirty="0">
                <a:solidFill>
                  <a:schemeClr val="accent1">
                    <a:lumMod val="50000"/>
                  </a:schemeClr>
                </a:solidFill>
                <a:latin typeface="Marianne" panose="02000000000000000000" pitchFamily="50" charset="0"/>
              </a:rPr>
              <a:t>4,2 Mrd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FR" sz="1100" b="0" dirty="0">
                <a:effectLst/>
                <a:latin typeface="Marianne" panose="02000000000000000000" pitchFamily="50" charset="0"/>
              </a:rPr>
            </a:br>
            <a:r>
              <a:rPr lang="fr-FR" sz="1100" b="1" i="0" u="none" strike="noStrike" dirty="0">
                <a:solidFill>
                  <a:srgbClr val="44546A"/>
                </a:solidFill>
                <a:effectLst/>
                <a:latin typeface="Marianne" panose="02000000000000000000" pitchFamily="50" charset="0"/>
              </a:rPr>
              <a:t>d’€ de chiffre d’affaires en 2020</a:t>
            </a:r>
            <a:endParaRPr lang="fr-FR" sz="1100" b="0" dirty="0">
              <a:effectLst/>
              <a:latin typeface="Marianne" panose="02000000000000000000" pitchFamily="50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00169A-5C0C-85E4-4404-F4DE5572E58C}"/>
              </a:ext>
            </a:extLst>
          </p:cNvPr>
          <p:cNvSpPr txBox="1"/>
          <p:nvPr/>
        </p:nvSpPr>
        <p:spPr>
          <a:xfrm>
            <a:off x="3226228" y="1858866"/>
            <a:ext cx="311350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2400" b="1" kern="0" dirty="0">
                <a:solidFill>
                  <a:schemeClr val="accent1">
                    <a:lumMod val="50000"/>
                  </a:schemeClr>
                </a:solidFill>
                <a:latin typeface="Marianne" panose="02000000000000000000" pitchFamily="50" charset="0"/>
              </a:rPr>
              <a:t>68 €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FR" sz="1100" b="0" dirty="0">
                <a:effectLst/>
                <a:latin typeface="Marianne" panose="02000000000000000000" pitchFamily="50" charset="0"/>
              </a:rPr>
            </a:br>
            <a:r>
              <a:rPr lang="fr-FR" sz="1100" b="1" dirty="0">
                <a:solidFill>
                  <a:srgbClr val="44546A"/>
                </a:solidFill>
                <a:latin typeface="Marianne" panose="02000000000000000000" pitchFamily="50" charset="0"/>
              </a:rPr>
              <a:t>par jour de dépenses pour un vélotouriste contre 55€/jour pour un touriste motorisé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52B549-114A-C9B6-5325-CAD8869D400C}"/>
              </a:ext>
            </a:extLst>
          </p:cNvPr>
          <p:cNvSpPr txBox="1"/>
          <p:nvPr/>
        </p:nvSpPr>
        <p:spPr>
          <a:xfrm>
            <a:off x="3096421" y="3149950"/>
            <a:ext cx="33731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kern="0" dirty="0">
                <a:solidFill>
                  <a:schemeClr val="accent1">
                    <a:lumMod val="50000"/>
                  </a:schemeClr>
                </a:solidFill>
                <a:latin typeface="Marianne" panose="02000000000000000000" pitchFamily="50" charset="0"/>
              </a:rPr>
              <a:t>300 K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fr-FR" b="0" dirty="0">
                <a:effectLst/>
              </a:rPr>
            </a:br>
            <a:r>
              <a:rPr lang="fr-FR" sz="1100" b="1" dirty="0">
                <a:solidFill>
                  <a:srgbClr val="44546A"/>
                </a:solidFill>
                <a:latin typeface="Marianne" panose="02000000000000000000" pitchFamily="50" charset="0"/>
              </a:rPr>
              <a:t>vélos pour la location touristique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05DD-B6A4-DF44-BBC3-8761A08A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7" y="6036552"/>
            <a:ext cx="1985832" cy="4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466548D-984C-02A4-4A3B-3B1835E40420}"/>
              </a:ext>
            </a:extLst>
          </p:cNvPr>
          <p:cNvSpPr txBox="1"/>
          <p:nvPr/>
        </p:nvSpPr>
        <p:spPr>
          <a:xfrm>
            <a:off x="222708" y="5819497"/>
            <a:ext cx="271272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arianne" panose="02000000000000000000" pitchFamily="50" charset="0"/>
              </a:rPr>
              <a:t>Source des données</a:t>
            </a:r>
            <a:r>
              <a:rPr lang="fr-FR" sz="1050" b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arianne" panose="02000000000000000000" pitchFamily="50" charset="0"/>
              </a:rPr>
              <a:t> </a:t>
            </a:r>
            <a:endParaRPr lang="fr-FR" sz="9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arianne" panose="02000000000000000000" pitchFamily="50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37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3768BBF-89C1-ECB1-9DE1-CEAFF606E41A}"/>
              </a:ext>
            </a:extLst>
          </p:cNvPr>
          <p:cNvSpPr/>
          <p:nvPr/>
        </p:nvSpPr>
        <p:spPr>
          <a:xfrm>
            <a:off x="9689992" y="1543766"/>
            <a:ext cx="2031931" cy="2202333"/>
          </a:xfrm>
          <a:prstGeom prst="rect">
            <a:avLst/>
          </a:prstGeom>
          <a:solidFill>
            <a:srgbClr val="FF99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78ED3F9-51AB-E7C8-AC02-0B7514D20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0"/>
          <a:stretch/>
        </p:blipFill>
        <p:spPr>
          <a:xfrm flipH="1">
            <a:off x="6725856" y="2102500"/>
            <a:ext cx="2339094" cy="2074856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94C7067-6D12-54E1-C1CC-3EEE9D2A9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9804" y="1166807"/>
            <a:ext cx="7726516" cy="352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</a:rPr>
              <a:t>Les différents profils des touristes à vélo </a:t>
            </a:r>
            <a:r>
              <a:rPr lang="fr-FR" sz="1800" spc="-12" dirty="0">
                <a:solidFill>
                  <a:srgbClr val="FC5938"/>
                </a:solidFill>
                <a:latin typeface="Marianne Medium"/>
              </a:rPr>
              <a:t>– </a:t>
            </a:r>
            <a:r>
              <a:rPr lang="fr-FR" sz="1100" spc="-12" dirty="0">
                <a:solidFill>
                  <a:srgbClr val="FC5938"/>
                </a:solidFill>
                <a:latin typeface="Marianne Medium"/>
              </a:rPr>
              <a:t>données 2018 V&amp;T </a:t>
            </a:r>
            <a:endParaRPr lang="fr-FR" sz="2183" spc="-12" dirty="0">
              <a:solidFill>
                <a:srgbClr val="FC5938"/>
              </a:solidFill>
              <a:latin typeface="Marianne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061311-6C3F-9BED-FC4F-3EEDDD3B7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5" y="2051913"/>
            <a:ext cx="1990883" cy="19908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D92E98-8914-D8B1-437A-5F65B054E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987" y="1992392"/>
            <a:ext cx="1914492" cy="19144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CE0116-9E3E-3190-68CB-B16A3913A8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43" t="7596" r="16172" b="7596"/>
          <a:stretch/>
        </p:blipFill>
        <p:spPr>
          <a:xfrm>
            <a:off x="4777772" y="2133968"/>
            <a:ext cx="1989357" cy="17197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20AE83-C00F-6790-78CF-EC593C9AE624}"/>
              </a:ext>
            </a:extLst>
          </p:cNvPr>
          <p:cNvSpPr txBox="1"/>
          <p:nvPr/>
        </p:nvSpPr>
        <p:spPr>
          <a:xfrm>
            <a:off x="81501" y="4097127"/>
            <a:ext cx="2260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/>
                </a:solidFill>
                <a:latin typeface="Marianne" panose="02000000000000000000" pitchFamily="50" charset="0"/>
              </a:rPr>
              <a:t>Itinérants</a:t>
            </a:r>
          </a:p>
          <a:p>
            <a:pPr algn="ctr"/>
            <a:endParaRPr lang="fr-FR" sz="1400" b="1" dirty="0">
              <a:solidFill>
                <a:schemeClr val="accent2"/>
              </a:solidFill>
              <a:latin typeface="Marianne" panose="02000000000000000000" pitchFamily="50" charset="0"/>
            </a:endParaRPr>
          </a:p>
          <a:p>
            <a:r>
              <a:rPr lang="fr-FR" sz="1200" dirty="0">
                <a:latin typeface="Marianne" panose="02000000000000000000" pitchFamily="50" charset="0"/>
              </a:rPr>
              <a:t>Touriste utilisant le vélo pour voyager et découvrir une destination en changeant d’hébergement au fil de sa progression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1BDD99-1D3B-ABB0-C151-F9389D177953}"/>
              </a:ext>
            </a:extLst>
          </p:cNvPr>
          <p:cNvSpPr txBox="1"/>
          <p:nvPr/>
        </p:nvSpPr>
        <p:spPr>
          <a:xfrm>
            <a:off x="2217964" y="4074264"/>
            <a:ext cx="22605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/>
                </a:solidFill>
                <a:latin typeface="Marianne" panose="02000000000000000000" pitchFamily="50" charset="0"/>
              </a:rPr>
              <a:t>Sportifs</a:t>
            </a:r>
          </a:p>
          <a:p>
            <a:pPr algn="ctr"/>
            <a:endParaRPr lang="fr-FR" sz="1400" b="1" dirty="0">
              <a:solidFill>
                <a:schemeClr val="accent2"/>
              </a:solidFill>
              <a:latin typeface="Marianne" panose="02000000000000000000" pitchFamily="50" charset="0"/>
            </a:endParaRPr>
          </a:p>
          <a:p>
            <a:r>
              <a:rPr lang="fr-FR" sz="1200" dirty="0">
                <a:latin typeface="Marianne" panose="02000000000000000000" pitchFamily="50" charset="0"/>
              </a:rPr>
              <a:t>Touriste ayant une pratique du vélo intense </a:t>
            </a:r>
          </a:p>
          <a:p>
            <a:r>
              <a:rPr lang="fr-FR" sz="1200" i="1" dirty="0">
                <a:solidFill>
                  <a:schemeClr val="bg2">
                    <a:lumMod val="75000"/>
                  </a:schemeClr>
                </a:solidFill>
                <a:latin typeface="Marianne" panose="02000000000000000000" pitchFamily="50" charset="0"/>
              </a:rPr>
              <a:t>+ de 50 km par sortie</a:t>
            </a:r>
          </a:p>
          <a:p>
            <a:r>
              <a:rPr lang="fr-FR" sz="1200" dirty="0">
                <a:latin typeface="Marianne" panose="02000000000000000000" pitchFamily="50" charset="0"/>
              </a:rPr>
              <a:t>avec l’utilisation d’un équipement particulier </a:t>
            </a:r>
          </a:p>
          <a:p>
            <a:r>
              <a:rPr lang="fr-FR" sz="1200" i="1" dirty="0">
                <a:solidFill>
                  <a:schemeClr val="bg2">
                    <a:lumMod val="75000"/>
                  </a:schemeClr>
                </a:solidFill>
                <a:latin typeface="Marianne" panose="02000000000000000000" pitchFamily="50" charset="0"/>
              </a:rPr>
              <a:t>Vélo de route , chaussures à cale, vêtements adaptés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974668-7395-1239-13DB-F3B873AFB82C}"/>
              </a:ext>
            </a:extLst>
          </p:cNvPr>
          <p:cNvSpPr txBox="1"/>
          <p:nvPr/>
        </p:nvSpPr>
        <p:spPr>
          <a:xfrm>
            <a:off x="4614850" y="4132527"/>
            <a:ext cx="226057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/>
                </a:solidFill>
                <a:latin typeface="Marianne" panose="02000000000000000000" pitchFamily="50" charset="0"/>
              </a:rPr>
              <a:t>Utilitaires</a:t>
            </a:r>
          </a:p>
          <a:p>
            <a:pPr algn="ctr"/>
            <a:endParaRPr lang="fr-FR" sz="1400" b="1" dirty="0">
              <a:solidFill>
                <a:schemeClr val="accent2"/>
              </a:solidFill>
              <a:latin typeface="Marianne" panose="02000000000000000000" pitchFamily="50" charset="0"/>
            </a:endParaRPr>
          </a:p>
          <a:p>
            <a:r>
              <a:rPr lang="fr-FR" sz="1200" dirty="0">
                <a:latin typeface="Marianne" panose="02000000000000000000" pitchFamily="50" charset="0"/>
              </a:rPr>
              <a:t>Touriste utilisant le vélo comme moyen de transport sur son lieu de vacances, pour effectuer des déplacements de quotidien à but utilitaire </a:t>
            </a:r>
          </a:p>
          <a:p>
            <a:r>
              <a:rPr lang="fr-FR" sz="1200" i="1" dirty="0">
                <a:solidFill>
                  <a:schemeClr val="bg2">
                    <a:lumMod val="75000"/>
                  </a:schemeClr>
                </a:solidFill>
                <a:latin typeface="Marianne" panose="02000000000000000000" pitchFamily="50" charset="0"/>
              </a:rPr>
              <a:t>Course, accès à la plage, accès à des sites de visite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DD5A46-0CA4-4B72-297D-73434DFA795B}"/>
              </a:ext>
            </a:extLst>
          </p:cNvPr>
          <p:cNvSpPr txBox="1"/>
          <p:nvPr/>
        </p:nvSpPr>
        <p:spPr>
          <a:xfrm>
            <a:off x="6912215" y="4147714"/>
            <a:ext cx="2260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/>
                </a:solidFill>
                <a:latin typeface="Marianne" panose="02000000000000000000" pitchFamily="50" charset="0"/>
              </a:rPr>
              <a:t>Loisirs</a:t>
            </a:r>
          </a:p>
          <a:p>
            <a:pPr algn="ctr"/>
            <a:endParaRPr lang="fr-FR" sz="1400" b="1" dirty="0">
              <a:solidFill>
                <a:schemeClr val="accent2"/>
              </a:solidFill>
              <a:latin typeface="Marianne" panose="02000000000000000000" pitchFamily="50" charset="0"/>
            </a:endParaRPr>
          </a:p>
          <a:p>
            <a:r>
              <a:rPr lang="fr-FR" sz="1200" dirty="0">
                <a:latin typeface="Marianne" panose="02000000000000000000" pitchFamily="50" charset="0"/>
              </a:rPr>
              <a:t>Touriste pratiquant le vélo dans un objectif de promenade de faible intensité</a:t>
            </a:r>
          </a:p>
          <a:p>
            <a:r>
              <a:rPr lang="fr-FR" sz="1200" i="1" dirty="0">
                <a:solidFill>
                  <a:schemeClr val="bg2">
                    <a:lumMod val="75000"/>
                  </a:schemeClr>
                </a:solidFill>
                <a:latin typeface="Marianne" panose="02000000000000000000" pitchFamily="50" charset="0"/>
              </a:rPr>
              <a:t>25 Km par sortie environ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1D605D-F870-7FAD-2605-E2634CDE8149}"/>
              </a:ext>
            </a:extLst>
          </p:cNvPr>
          <p:cNvSpPr txBox="1"/>
          <p:nvPr/>
        </p:nvSpPr>
        <p:spPr>
          <a:xfrm>
            <a:off x="1351906" y="1880532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15%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60193FD-C1F4-5B54-35C3-BC0DCB003731}"/>
              </a:ext>
            </a:extLst>
          </p:cNvPr>
          <p:cNvSpPr txBox="1"/>
          <p:nvPr/>
        </p:nvSpPr>
        <p:spPr>
          <a:xfrm>
            <a:off x="3618078" y="1879009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15%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957D0A-8ACF-1117-ADF7-D9DD8B6CEA81}"/>
              </a:ext>
            </a:extLst>
          </p:cNvPr>
          <p:cNvSpPr txBox="1"/>
          <p:nvPr/>
        </p:nvSpPr>
        <p:spPr>
          <a:xfrm>
            <a:off x="6014892" y="1874293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5%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40EF3D9-4EAD-866F-0460-0C512FEFE22C}"/>
              </a:ext>
            </a:extLst>
          </p:cNvPr>
          <p:cNvSpPr txBox="1"/>
          <p:nvPr/>
        </p:nvSpPr>
        <p:spPr>
          <a:xfrm>
            <a:off x="8391824" y="1929596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65%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D6E9746-CAF2-CFC0-D3AD-6BC6CC7EA716}"/>
              </a:ext>
            </a:extLst>
          </p:cNvPr>
          <p:cNvCxnSpPr>
            <a:cxnSpLocks/>
          </p:cNvCxnSpPr>
          <p:nvPr/>
        </p:nvCxnSpPr>
        <p:spPr>
          <a:xfrm>
            <a:off x="9416255" y="1242852"/>
            <a:ext cx="0" cy="2516194"/>
          </a:xfrm>
          <a:prstGeom prst="line">
            <a:avLst/>
          </a:prstGeom>
          <a:ln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0436EBB-ABDD-DD4F-150B-BE05E50A5236}"/>
              </a:ext>
            </a:extLst>
          </p:cNvPr>
          <p:cNvCxnSpPr>
            <a:cxnSpLocks/>
          </p:cNvCxnSpPr>
          <p:nvPr/>
        </p:nvCxnSpPr>
        <p:spPr>
          <a:xfrm flipH="1">
            <a:off x="9369777" y="3857223"/>
            <a:ext cx="2733014" cy="0"/>
          </a:xfrm>
          <a:prstGeom prst="line">
            <a:avLst/>
          </a:prstGeom>
          <a:ln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space réservé du texte 1">
            <a:extLst>
              <a:ext uri="{FF2B5EF4-FFF2-40B4-BE49-F238E27FC236}">
                <a16:creationId xmlns:a16="http://schemas.microsoft.com/office/drawing/2014/main" id="{89BFB6C3-92DE-8748-E7D6-8462EAC2599F}"/>
              </a:ext>
            </a:extLst>
          </p:cNvPr>
          <p:cNvSpPr txBox="1">
            <a:spLocks/>
          </p:cNvSpPr>
          <p:nvPr/>
        </p:nvSpPr>
        <p:spPr>
          <a:xfrm>
            <a:off x="9811976" y="1228030"/>
            <a:ext cx="1909947" cy="23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dirty="0">
                <a:solidFill>
                  <a:schemeClr val="accent2"/>
                </a:solidFill>
                <a:latin typeface="Marianne" panose="02000000000000000000" pitchFamily="50" charset="0"/>
              </a:rPr>
              <a:t>20% d’étrangers </a:t>
            </a:r>
          </a:p>
        </p:txBody>
      </p:sp>
      <p:sp>
        <p:nvSpPr>
          <p:cNvPr id="46" name="Espace réservé du texte 1">
            <a:extLst>
              <a:ext uri="{FF2B5EF4-FFF2-40B4-BE49-F238E27FC236}">
                <a16:creationId xmlns:a16="http://schemas.microsoft.com/office/drawing/2014/main" id="{35CB1202-F024-7F91-5603-139EF1FAEC0D}"/>
              </a:ext>
            </a:extLst>
          </p:cNvPr>
          <p:cNvSpPr txBox="1">
            <a:spLocks/>
          </p:cNvSpPr>
          <p:nvPr/>
        </p:nvSpPr>
        <p:spPr>
          <a:xfrm>
            <a:off x="9430308" y="3973106"/>
            <a:ext cx="2611953" cy="126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dirty="0">
                <a:solidFill>
                  <a:schemeClr val="accent2"/>
                </a:solidFill>
                <a:latin typeface="Marianne" panose="02000000000000000000" pitchFamily="50" charset="0"/>
              </a:rPr>
              <a:t>Un tourisme de proximité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D029275-CD05-53D0-F4E3-6A16467D4162}"/>
              </a:ext>
            </a:extLst>
          </p:cNvPr>
          <p:cNvSpPr txBox="1"/>
          <p:nvPr/>
        </p:nvSpPr>
        <p:spPr>
          <a:xfrm>
            <a:off x="9744401" y="1645802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22%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D0F76B2-9AE0-1509-157B-C5A7D900DD84}"/>
              </a:ext>
            </a:extLst>
          </p:cNvPr>
          <p:cNvSpPr txBox="1"/>
          <p:nvPr/>
        </p:nvSpPr>
        <p:spPr>
          <a:xfrm>
            <a:off x="9742605" y="2170395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20%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1E97AD0-E4F4-0019-0643-524797201E25}"/>
              </a:ext>
            </a:extLst>
          </p:cNvPr>
          <p:cNvSpPr txBox="1"/>
          <p:nvPr/>
        </p:nvSpPr>
        <p:spPr>
          <a:xfrm>
            <a:off x="9781397" y="2681306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16%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58A2881-73B8-B850-EA05-696BF69B1460}"/>
              </a:ext>
            </a:extLst>
          </p:cNvPr>
          <p:cNvSpPr txBox="1"/>
          <p:nvPr/>
        </p:nvSpPr>
        <p:spPr>
          <a:xfrm>
            <a:off x="9748229" y="3226748"/>
            <a:ext cx="924560" cy="519351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Marianne" panose="02000000000000000000" pitchFamily="50" charset="0"/>
              </a:rPr>
              <a:t>13%</a:t>
            </a:r>
          </a:p>
        </p:txBody>
      </p:sp>
      <p:sp>
        <p:nvSpPr>
          <p:cNvPr id="52" name="Espace réservé du texte 1">
            <a:extLst>
              <a:ext uri="{FF2B5EF4-FFF2-40B4-BE49-F238E27FC236}">
                <a16:creationId xmlns:a16="http://schemas.microsoft.com/office/drawing/2014/main" id="{05045515-0C4C-B262-4D9F-CECB48DE9BD6}"/>
              </a:ext>
            </a:extLst>
          </p:cNvPr>
          <p:cNvSpPr txBox="1">
            <a:spLocks/>
          </p:cNvSpPr>
          <p:nvPr/>
        </p:nvSpPr>
        <p:spPr>
          <a:xfrm>
            <a:off x="10580623" y="1806830"/>
            <a:ext cx="1107374" cy="308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b="1" dirty="0">
                <a:latin typeface="Marianne" panose="02000000000000000000" pitchFamily="50" charset="0"/>
              </a:rPr>
              <a:t>Allemagne</a:t>
            </a:r>
          </a:p>
        </p:txBody>
      </p:sp>
      <p:sp>
        <p:nvSpPr>
          <p:cNvPr id="53" name="Espace réservé du texte 1">
            <a:extLst>
              <a:ext uri="{FF2B5EF4-FFF2-40B4-BE49-F238E27FC236}">
                <a16:creationId xmlns:a16="http://schemas.microsoft.com/office/drawing/2014/main" id="{06FA5319-C7BE-9D63-0E8B-D593FBBAD057}"/>
              </a:ext>
            </a:extLst>
          </p:cNvPr>
          <p:cNvSpPr txBox="1">
            <a:spLocks/>
          </p:cNvSpPr>
          <p:nvPr/>
        </p:nvSpPr>
        <p:spPr>
          <a:xfrm>
            <a:off x="10580623" y="2315879"/>
            <a:ext cx="1107374" cy="308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b="1" dirty="0">
                <a:latin typeface="Marianne" panose="02000000000000000000" pitchFamily="50" charset="0"/>
              </a:rPr>
              <a:t>Angleterre</a:t>
            </a:r>
          </a:p>
        </p:txBody>
      </p:sp>
      <p:sp>
        <p:nvSpPr>
          <p:cNvPr id="54" name="Espace réservé du texte 1">
            <a:extLst>
              <a:ext uri="{FF2B5EF4-FFF2-40B4-BE49-F238E27FC236}">
                <a16:creationId xmlns:a16="http://schemas.microsoft.com/office/drawing/2014/main" id="{B14105DA-B32A-7A09-F0A3-E3B18BD9A24B}"/>
              </a:ext>
            </a:extLst>
          </p:cNvPr>
          <p:cNvSpPr txBox="1">
            <a:spLocks/>
          </p:cNvSpPr>
          <p:nvPr/>
        </p:nvSpPr>
        <p:spPr>
          <a:xfrm>
            <a:off x="10614552" y="2896843"/>
            <a:ext cx="1107374" cy="308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b="1" dirty="0">
                <a:latin typeface="Marianne" panose="02000000000000000000" pitchFamily="50" charset="0"/>
              </a:rPr>
              <a:t>Belgique</a:t>
            </a:r>
          </a:p>
        </p:txBody>
      </p:sp>
      <p:sp>
        <p:nvSpPr>
          <p:cNvPr id="55" name="Espace réservé du texte 1">
            <a:extLst>
              <a:ext uri="{FF2B5EF4-FFF2-40B4-BE49-F238E27FC236}">
                <a16:creationId xmlns:a16="http://schemas.microsoft.com/office/drawing/2014/main" id="{99C472D2-53A6-5248-3404-9B107454BC5C}"/>
              </a:ext>
            </a:extLst>
          </p:cNvPr>
          <p:cNvSpPr txBox="1">
            <a:spLocks/>
          </p:cNvSpPr>
          <p:nvPr/>
        </p:nvSpPr>
        <p:spPr>
          <a:xfrm>
            <a:off x="10580623" y="3441475"/>
            <a:ext cx="1107374" cy="308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b="1" dirty="0">
                <a:latin typeface="Marianne" panose="02000000000000000000" pitchFamily="50" charset="0"/>
              </a:rPr>
              <a:t>Pays-Bas</a:t>
            </a:r>
          </a:p>
        </p:txBody>
      </p:sp>
      <p:graphicFrame>
        <p:nvGraphicFramePr>
          <p:cNvPr id="57" name="Diagramme 56">
            <a:extLst>
              <a:ext uri="{FF2B5EF4-FFF2-40B4-BE49-F238E27FC236}">
                <a16:creationId xmlns:a16="http://schemas.microsoft.com/office/drawing/2014/main" id="{E7E14C3D-3EDB-C07B-D0BE-90ADC149587E}"/>
              </a:ext>
            </a:extLst>
          </p:cNvPr>
          <p:cNvGraphicFramePr/>
          <p:nvPr/>
        </p:nvGraphicFramePr>
        <p:xfrm>
          <a:off x="9295786" y="4250614"/>
          <a:ext cx="2988593" cy="237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77CCB94C-7726-C03E-8966-395DDB3DB9B7}"/>
              </a:ext>
            </a:extLst>
          </p:cNvPr>
          <p:cNvCxnSpPr>
            <a:cxnSpLocks/>
          </p:cNvCxnSpPr>
          <p:nvPr/>
        </p:nvCxnSpPr>
        <p:spPr>
          <a:xfrm>
            <a:off x="9416255" y="3906884"/>
            <a:ext cx="0" cy="2516194"/>
          </a:xfrm>
          <a:prstGeom prst="line">
            <a:avLst/>
          </a:prstGeom>
          <a:ln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39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Graphique, conception, motif&#10;&#10;Description générée automatiquement">
            <a:extLst>
              <a:ext uri="{FF2B5EF4-FFF2-40B4-BE49-F238E27FC236}">
                <a16:creationId xmlns:a16="http://schemas.microsoft.com/office/drawing/2014/main" id="{7D66FE85-5833-671F-AAB8-AFCB6B2F1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55" y="2883373"/>
            <a:ext cx="1751653" cy="1751653"/>
          </a:xfrm>
          <a:prstGeom prst="rect">
            <a:avLst/>
          </a:prstGeom>
        </p:spPr>
      </p:pic>
      <p:pic>
        <p:nvPicPr>
          <p:cNvPr id="3" name="Image 2" descr="Une image contenant texte, Roue de vélo, vélo&#10;&#10;Description générée automatiquement">
            <a:extLst>
              <a:ext uri="{FF2B5EF4-FFF2-40B4-BE49-F238E27FC236}">
                <a16:creationId xmlns:a16="http://schemas.microsoft.com/office/drawing/2014/main" id="{7157216D-B144-6D72-CBD6-16961F042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8" b="15342"/>
          <a:stretch/>
        </p:blipFill>
        <p:spPr>
          <a:xfrm>
            <a:off x="1388623" y="1440148"/>
            <a:ext cx="8180863" cy="46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1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392658-37D9-98C2-1702-A2E9399F6074}"/>
              </a:ext>
            </a:extLst>
          </p:cNvPr>
          <p:cNvSpPr/>
          <p:nvPr/>
        </p:nvSpPr>
        <p:spPr>
          <a:xfrm>
            <a:off x="2083989" y="1075182"/>
            <a:ext cx="729044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Soutenir le référencement d’établissements</a:t>
            </a:r>
          </a:p>
          <a:p>
            <a:pPr algn="ctr" defTabSz="410751" hangingPunct="0"/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 auprès de la marque Accueil Vélo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8343A3-4070-89BA-053F-50917ED85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989" y="2214103"/>
            <a:ext cx="8496000" cy="6232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Une opportunité pour </a:t>
            </a:r>
            <a:r>
              <a:rPr lang="fr-FR" alt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émarquer, différencier votre établissement</a:t>
            </a:r>
          </a:p>
          <a:p>
            <a:pPr marR="0" lvl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en p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roposant des équipements et des services plébiscités par les touristes à vélo</a:t>
            </a: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sym typeface="Symbol" panose="05050102010706020507" pitchFamily="18" charset="2"/>
            </a:endParaRPr>
          </a:p>
        </p:txBody>
      </p:sp>
      <p:sp>
        <p:nvSpPr>
          <p:cNvPr id="4" name="Zone de texte 6">
            <a:extLst>
              <a:ext uri="{FF2B5EF4-FFF2-40B4-BE49-F238E27FC236}">
                <a16:creationId xmlns:a16="http://schemas.microsoft.com/office/drawing/2014/main" id="{48F1F132-C221-1264-5D23-C077FAAD0375}"/>
              </a:ext>
            </a:extLst>
          </p:cNvPr>
          <p:cNvSpPr txBox="1"/>
          <p:nvPr/>
        </p:nvSpPr>
        <p:spPr>
          <a:xfrm>
            <a:off x="2812496" y="5524429"/>
            <a:ext cx="7976287" cy="69509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600" i="1" dirty="0">
                <a:solidFill>
                  <a:schemeClr val="dk1"/>
                </a:solidFill>
                <a:latin typeface="Marianne" panose="02000000000000000000" pitchFamily="50" charset="0"/>
                <a:cs typeface="Times New Roman" panose="02020603050405020304" pitchFamily="18" charset="0"/>
              </a:rPr>
              <a:t>Permettre aux sites déjà référencés </a:t>
            </a:r>
            <a:r>
              <a:rPr lang="fr-FR" sz="1600" b="1" i="1" dirty="0">
                <a:solidFill>
                  <a:srgbClr val="2D633E"/>
                </a:solidFill>
                <a:latin typeface="Marianne" panose="02000000000000000000" pitchFamily="50" charset="0"/>
                <a:cs typeface="Times New Roman" panose="02020603050405020304" pitchFamily="18" charset="0"/>
              </a:rPr>
              <a:t>Accueil </a:t>
            </a:r>
            <a:r>
              <a:rPr lang="fr-FR" sz="1600" b="1" i="1" dirty="0">
                <a:solidFill>
                  <a:srgbClr val="2D633E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Vélo</a:t>
            </a:r>
            <a:r>
              <a:rPr lang="fr-FR" sz="1600" b="1" i="1" dirty="0">
                <a:solidFill>
                  <a:srgbClr val="2D633E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r>
              <a:rPr lang="fr-FR" sz="1600" i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d’</a:t>
            </a:r>
            <a:r>
              <a:rPr lang="fr-FR" sz="1600" i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accroître leur capacité d’accueil et de renforcer les services proposés</a:t>
            </a:r>
            <a:r>
              <a:rPr lang="fr-FR" sz="1200" i="1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.</a:t>
            </a:r>
            <a:endParaRPr lang="fr-FR" sz="1200" i="1" dirty="0"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46B64667-965B-C949-299B-22681ED39590}"/>
              </a:ext>
            </a:extLst>
          </p:cNvPr>
          <p:cNvSpPr/>
          <p:nvPr/>
        </p:nvSpPr>
        <p:spPr>
          <a:xfrm>
            <a:off x="1938858" y="5524429"/>
            <a:ext cx="449334" cy="434750"/>
          </a:xfrm>
          <a:prstGeom prst="chevron">
            <a:avLst/>
          </a:prstGeom>
          <a:ln w="38100">
            <a:solidFill>
              <a:srgbClr val="2D63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6" name="Image 25" descr="Une image contenant texte, Police, symbole, Graphique&#10;&#10;Description générée automatiquement">
            <a:extLst>
              <a:ext uri="{FF2B5EF4-FFF2-40B4-BE49-F238E27FC236}">
                <a16:creationId xmlns:a16="http://schemas.microsoft.com/office/drawing/2014/main" id="{67765DEA-F6A1-4F3D-8347-78C02DA4D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69" y="1209948"/>
            <a:ext cx="1243027" cy="16567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3A41C8-BA67-E544-56BE-287FEA72A497}"/>
              </a:ext>
            </a:extLst>
          </p:cNvPr>
          <p:cNvSpPr txBox="1"/>
          <p:nvPr/>
        </p:nvSpPr>
        <p:spPr>
          <a:xfrm>
            <a:off x="3142920" y="3659240"/>
            <a:ext cx="590615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Marianne" panose="02000000000000000000" pitchFamily="50" charset="0"/>
              </a:rPr>
              <a:t>Un site touristique - une halte/un port fluvial</a:t>
            </a:r>
          </a:p>
          <a:p>
            <a:endParaRPr lang="fr-FR" sz="1050" b="1" dirty="0">
              <a:latin typeface="Marianne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Marianne" panose="02000000000000000000" pitchFamily="50" charset="0"/>
              </a:rPr>
              <a:t>Un hébergement touristique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050" b="1" dirty="0">
              <a:latin typeface="Marianne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Marianne" panose="02000000000000000000" pitchFamily="50" charset="0"/>
              </a:rPr>
              <a:t>Un lieu de restauration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050" dirty="0">
              <a:latin typeface="Marianne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Marianne" panose="02000000000000000000" pitchFamily="50" charset="0"/>
              </a:rPr>
              <a:t>Un office de tourisme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11556B-8E83-DDA1-F07B-76365EFA7412}"/>
              </a:ext>
            </a:extLst>
          </p:cNvPr>
          <p:cNvSpPr txBox="1"/>
          <p:nvPr/>
        </p:nvSpPr>
        <p:spPr>
          <a:xfrm>
            <a:off x="2388192" y="3017463"/>
            <a:ext cx="7415611" cy="461665"/>
          </a:xfrm>
          <a:prstGeom prst="rect">
            <a:avLst/>
          </a:prstGeom>
          <a:solidFill>
            <a:srgbClr val="00693E"/>
          </a:solidFill>
          <a:ln>
            <a:solidFill>
              <a:srgbClr val="70A89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ilocha"/>
              </a:rPr>
              <a:t>4 référentiels intégrés au périmètre du programme</a:t>
            </a:r>
          </a:p>
        </p:txBody>
      </p:sp>
    </p:spTree>
    <p:extLst>
      <p:ext uri="{BB962C8B-B14F-4D97-AF65-F5344CB8AC3E}">
        <p14:creationId xmlns:p14="http://schemas.microsoft.com/office/powerpoint/2010/main" val="67892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>
            <a:extLst>
              <a:ext uri="{FF2B5EF4-FFF2-40B4-BE49-F238E27FC236}">
                <a16:creationId xmlns:a16="http://schemas.microsoft.com/office/drawing/2014/main" id="{166C7483-C7AF-2435-159C-AC556E24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28" y="1577322"/>
            <a:ext cx="1458756" cy="20106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15EC864-EA86-2C2A-3EEF-F9E7270D45D5}"/>
              </a:ext>
            </a:extLst>
          </p:cNvPr>
          <p:cNvSpPr txBox="1"/>
          <p:nvPr/>
        </p:nvSpPr>
        <p:spPr>
          <a:xfrm>
            <a:off x="2335721" y="2582668"/>
            <a:ext cx="44129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2D633E"/>
                </a:solidFill>
                <a:latin typeface="Marianne" panose="02000000000000000000" pitchFamily="50" charset="0"/>
              </a:rPr>
              <a:t>Une marque nationale qui garantit un accueil, des services et des équipements spécifiques adaptés aux besoins des touristes à vélo le long des itinéraires cyclables en France.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C06461-DA36-09E3-B801-7A845816E1BC}"/>
              </a:ext>
            </a:extLst>
          </p:cNvPr>
          <p:cNvSpPr txBox="1"/>
          <p:nvPr/>
        </p:nvSpPr>
        <p:spPr>
          <a:xfrm>
            <a:off x="1712372" y="4035750"/>
            <a:ext cx="46908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latin typeface="Marianne" panose="02000000000000000000" pitchFamily="50" charset="0"/>
              </a:rPr>
              <a:t>Elle contribue à </a:t>
            </a:r>
            <a:r>
              <a:rPr lang="fr-FR" sz="1400" b="1" dirty="0">
                <a:latin typeface="Marianne" panose="02000000000000000000" pitchFamily="50" charset="0"/>
              </a:rPr>
              <a:t>rassurer les clientèles à vélo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800" dirty="0">
              <a:latin typeface="Marianne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latin typeface="Marianne" panose="02000000000000000000" pitchFamily="50" charset="0"/>
              </a:rPr>
              <a:t>Elle est la </a:t>
            </a:r>
            <a:r>
              <a:rPr lang="fr-FR" sz="1400" b="1" dirty="0">
                <a:latin typeface="Marianne" panose="02000000000000000000" pitchFamily="50" charset="0"/>
              </a:rPr>
              <a:t>promesse d’un accueil de qualité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800" dirty="0">
              <a:latin typeface="Marianne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Marianne" panose="02000000000000000000" pitchFamily="50" charset="0"/>
              </a:rPr>
              <a:t>Le petit logo vert </a:t>
            </a:r>
            <a:r>
              <a:rPr lang="fr-FR" sz="1400" dirty="0">
                <a:latin typeface="Marianne" panose="02000000000000000000" pitchFamily="50" charset="0"/>
              </a:rPr>
              <a:t>en forme de cycliste </a:t>
            </a:r>
            <a:r>
              <a:rPr lang="fr-FR" sz="1400" b="1" dirty="0">
                <a:latin typeface="Marianne" panose="02000000000000000000" pitchFamily="50" charset="0"/>
              </a:rPr>
              <a:t>permet d’identifier rapidement les structures labellisées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800" dirty="0">
              <a:latin typeface="Marianne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latin typeface="Marianne" panose="02000000000000000000" pitchFamily="50" charset="0"/>
              </a:rPr>
              <a:t>Elle contribue à hisser la France au 1er rang des destinations mondiales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4E6638-8366-CD2F-946C-FAFD25221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9" r="47806" b="5710"/>
          <a:stretch/>
        </p:blipFill>
        <p:spPr>
          <a:xfrm>
            <a:off x="8048857" y="1096243"/>
            <a:ext cx="3486072" cy="363009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DD3B1DC-87C2-080A-DC90-606DF59C66B4}"/>
              </a:ext>
            </a:extLst>
          </p:cNvPr>
          <p:cNvSpPr/>
          <p:nvPr/>
        </p:nvSpPr>
        <p:spPr>
          <a:xfrm>
            <a:off x="8646338" y="4928302"/>
            <a:ext cx="2670047" cy="1552601"/>
          </a:xfrm>
          <a:prstGeom prst="ellipse">
            <a:avLst/>
          </a:prstGeom>
          <a:solidFill>
            <a:srgbClr val="ECF0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" name="Zone de texte 63">
            <a:extLst>
              <a:ext uri="{FF2B5EF4-FFF2-40B4-BE49-F238E27FC236}">
                <a16:creationId xmlns:a16="http://schemas.microsoft.com/office/drawing/2014/main" id="{97766951-EF87-7958-1F4D-95488B3785E0}"/>
              </a:ext>
            </a:extLst>
          </p:cNvPr>
          <p:cNvSpPr txBox="1"/>
          <p:nvPr/>
        </p:nvSpPr>
        <p:spPr>
          <a:xfrm>
            <a:off x="8759464" y="5286040"/>
            <a:ext cx="2670047" cy="106962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000" dirty="0">
                <a:solidFill>
                  <a:srgbClr val="FF6F4C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fr-FR" sz="1600" b="1" dirty="0">
                <a:solidFill>
                  <a:srgbClr val="2D633E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Adhésion</a:t>
            </a:r>
            <a:r>
              <a:rPr lang="fr-FR" sz="1600" dirty="0">
                <a:solidFill>
                  <a:srgbClr val="2D633E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de 200€ </a:t>
            </a:r>
          </a:p>
          <a:p>
            <a:endParaRPr lang="fr-FR" sz="1050" dirty="0">
              <a:solidFill>
                <a:srgbClr val="2D633E"/>
              </a:solidFill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fr-FR" sz="1600" dirty="0">
                <a:solidFill>
                  <a:srgbClr val="2D633E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Engagement pour 3 ans</a:t>
            </a:r>
          </a:p>
          <a:p>
            <a:endParaRPr lang="fr-FR" sz="1600" dirty="0">
              <a:solidFill>
                <a:srgbClr val="2D633E"/>
              </a:solidFill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endParaRPr lang="fr-FR" sz="1600" dirty="0">
              <a:solidFill>
                <a:srgbClr val="2D633E"/>
              </a:solidFill>
              <a:latin typeface="Marianne" panose="02000000000000000000" pitchFamily="50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fr-FR" sz="1600" dirty="0">
                <a:solidFill>
                  <a:srgbClr val="2D633E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CFC79B-EC9D-0054-238E-DB3B7691396E}"/>
              </a:ext>
            </a:extLst>
          </p:cNvPr>
          <p:cNvSpPr/>
          <p:nvPr/>
        </p:nvSpPr>
        <p:spPr>
          <a:xfrm>
            <a:off x="2450776" y="766612"/>
            <a:ext cx="7290447" cy="116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r>
              <a:rPr lang="fr-FR" sz="2000" b="1" kern="0" dirty="0">
                <a:solidFill>
                  <a:srgbClr val="FC5938"/>
                </a:solidFill>
                <a:latin typeface="Marianne" panose="02000000000000000000" pitchFamily="50" charset="0"/>
                <a:sym typeface="Helvetica Light"/>
              </a:rPr>
              <a:t>Accueil Vélo en quelques mots</a:t>
            </a:r>
          </a:p>
        </p:txBody>
      </p:sp>
    </p:spTree>
    <p:extLst>
      <p:ext uri="{BB962C8B-B14F-4D97-AF65-F5344CB8AC3E}">
        <p14:creationId xmlns:p14="http://schemas.microsoft.com/office/powerpoint/2010/main" val="224219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>
            <a:extLst>
              <a:ext uri="{FF2B5EF4-FFF2-40B4-BE49-F238E27FC236}">
                <a16:creationId xmlns:a16="http://schemas.microsoft.com/office/drawing/2014/main" id="{A6ED773C-B622-054F-2655-AB40A89DB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689" y="1788016"/>
            <a:ext cx="8227567" cy="160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84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/>
              <a:tabLst/>
            </a:pPr>
            <a:r>
              <a:rPr lang="fr-FR" altLang="fr-FR" sz="1400" b="1" dirty="0">
                <a:latin typeface="Marianne" panose="02000000000000000000" pitchFamily="50" charset="0"/>
              </a:rPr>
              <a:t>Intégrer un réseau national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é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j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356547"/>
                </a:solidFill>
                <a:effectLst/>
                <a:latin typeface="Baguet Script" panose="00000500000000000000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t>6 400 établissements </a:t>
            </a:r>
            <a:r>
              <a:rPr lang="fr-FR" altLang="fr-FR" sz="2000" b="1" i="1" dirty="0">
                <a:solidFill>
                  <a:srgbClr val="356547"/>
                </a:solidFill>
                <a:latin typeface="Baguet Script" panose="00000500000000000000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t>référencés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"/>
              <a:tabLst/>
            </a:pPr>
            <a:r>
              <a:rPr lang="fr-FR" altLang="fr-FR" sz="1400" b="1" dirty="0">
                <a:latin typeface="Marianne" panose="02000000000000000000" pitchFamily="50" charset="0"/>
              </a:rPr>
              <a:t>Gagner en visibilité : </a:t>
            </a:r>
            <a:endParaRPr kumimoji="0" lang="fr-FR" alt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53975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1100" dirty="0">
                <a:latin typeface="Marianne" panose="02000000000000000000" pitchFamily="50" charset="0"/>
              </a:rPr>
              <a:t>géolocalisation et valorisation de votre établissement sur le site : </a:t>
            </a:r>
            <a:r>
              <a:rPr lang="fr-FR" sz="1050" dirty="0">
                <a:effectLst/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</a:rPr>
              <a:t>www.francevelotourisme.com</a:t>
            </a:r>
            <a:r>
              <a:rPr lang="fr-FR" altLang="fr-FR" sz="1100" dirty="0">
                <a:latin typeface="Marianne" panose="02000000000000000000" pitchFamily="50" charset="0"/>
              </a:rPr>
              <a:t>, </a:t>
            </a:r>
          </a:p>
          <a:p>
            <a:pPr marL="53975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1100" dirty="0">
                <a:latin typeface="Marianne" panose="02000000000000000000" pitchFamily="50" charset="0"/>
              </a:rPr>
              <a:t>ainsi qu’au sein de topoguide vélo, de dépliants touristiques</a:t>
            </a:r>
          </a:p>
          <a:p>
            <a:pPr marL="5397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dirty="0">
                <a:latin typeface="Marianne" panose="02000000000000000000" pitchFamily="50" charset="0"/>
                <a:ea typeface="SimHei" panose="02010609060101010101" pitchFamily="49" charset="-122"/>
                <a:cs typeface="Arial" panose="020B0604020202020204" pitchFamily="34" charset="0"/>
              </a:rPr>
              <a:t>3</a:t>
            </a:r>
            <a:r>
              <a:rPr kumimoji="0" lang="fr-FR" altLang="fr-FR" b="1" i="1" u="none" strike="noStrike" cap="none" normalizeH="0" baseline="0" dirty="0">
                <a:ln>
                  <a:noFill/>
                </a:ln>
                <a:solidFill>
                  <a:srgbClr val="DE4110"/>
                </a:solidFill>
                <a:effectLst/>
                <a:latin typeface="Baguet Script" panose="00000500000000000000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fr-FR" altLang="fr-FR" sz="1400" b="1" dirty="0">
                <a:latin typeface="Marianne" panose="02000000000000000000" pitchFamily="50" charset="0"/>
              </a:rPr>
              <a:t>Attirer une nouvelle clientèle </a:t>
            </a:r>
            <a:r>
              <a:rPr lang="fr-FR" altLang="fr-FR" sz="1200" dirty="0">
                <a:latin typeface="Marianne" panose="02000000000000000000" pitchFamily="50" charset="0"/>
              </a:rPr>
              <a:t>en recherche d’un accueil personnalisé et de qualité</a:t>
            </a:r>
            <a:endParaRPr lang="fr-FR" altLang="fr-FR" sz="1400" dirty="0">
              <a:latin typeface="Marianne" panose="02000000000000000000" pitchFamily="50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E4D45CE-D0CE-95E6-01DF-F6CCA539FFCF}"/>
              </a:ext>
            </a:extLst>
          </p:cNvPr>
          <p:cNvSpPr txBox="1"/>
          <p:nvPr/>
        </p:nvSpPr>
        <p:spPr>
          <a:xfrm>
            <a:off x="94997" y="1208825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i="1" dirty="0">
                <a:solidFill>
                  <a:srgbClr val="2D633E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Les avantages de devenir Accueil Vélo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rgbClr val="2D633E"/>
              </a:solidFill>
              <a:effectLst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7F21BA4-E529-B531-FE7F-A62C7639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5" t="50933" r="55225" b="25733"/>
          <a:stretch/>
        </p:blipFill>
        <p:spPr>
          <a:xfrm>
            <a:off x="4927054" y="4192972"/>
            <a:ext cx="2524835" cy="190450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0FCD40C-FEE4-620D-0212-533124168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0" t="26503" r="53050" b="16455"/>
          <a:stretch/>
        </p:blipFill>
        <p:spPr>
          <a:xfrm>
            <a:off x="1092125" y="3673841"/>
            <a:ext cx="2929383" cy="261090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86B970E-37CD-0C06-A671-54BF23684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05" t="19467" r="11350" b="58533"/>
          <a:stretch/>
        </p:blipFill>
        <p:spPr>
          <a:xfrm>
            <a:off x="7731637" y="3799840"/>
            <a:ext cx="4308959" cy="21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0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F92E889-14FB-3DDF-D8B3-B0658692C1F8}"/>
              </a:ext>
            </a:extLst>
          </p:cNvPr>
          <p:cNvSpPr txBox="1"/>
          <p:nvPr/>
        </p:nvSpPr>
        <p:spPr>
          <a:xfrm>
            <a:off x="145796" y="1392184"/>
            <a:ext cx="9689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dirty="0">
                <a:solidFill>
                  <a:srgbClr val="2D633E"/>
                </a:solidFill>
                <a:latin typeface="Marianne" panose="02000000000000000000" pitchFamily="50" charset="0"/>
                <a:ea typeface="SimHei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Devenir Accueil Vélo dans le cadre du programme</a:t>
            </a:r>
            <a:endParaRPr kumimoji="0" lang="fr-FR" altLang="fr-FR" sz="2000" b="0" u="none" strike="noStrike" cap="none" normalizeH="0" baseline="0" dirty="0">
              <a:ln>
                <a:noFill/>
              </a:ln>
              <a:solidFill>
                <a:srgbClr val="2D633E"/>
              </a:solidFill>
              <a:effectLst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E0EFBE-4CFB-7170-68A6-1BF54D87632F}"/>
              </a:ext>
            </a:extLst>
          </p:cNvPr>
          <p:cNvSpPr txBox="1"/>
          <p:nvPr/>
        </p:nvSpPr>
        <p:spPr>
          <a:xfrm>
            <a:off x="658698" y="1559093"/>
            <a:ext cx="8752840" cy="186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u="sng" kern="100" dirty="0"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1600" b="1" u="sng" kern="100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 critères principaux obligatoires</a:t>
            </a:r>
            <a:r>
              <a:rPr lang="fr-FR" sz="1600" b="1" u="sng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1600" kern="100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L’établissement devra se situer à moins de 5 km d’un itinéraire cyclable balisé selon confirmation du référent qualité de la marque Accueil Vélo</a:t>
            </a:r>
            <a:endParaRPr lang="fr-FR" sz="1600" kern="100" dirty="0"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9705" lvl="0" algn="just">
              <a:lnSpc>
                <a:spcPct val="107000"/>
              </a:lnSpc>
              <a:spcAft>
                <a:spcPts val="600"/>
              </a:spcAft>
            </a:pPr>
            <a:endParaRPr lang="fr-FR" sz="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79705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fr-FR" sz="1600" kern="100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Est attendu l’implantation de 5 emplacements stationnements vélo au minimum.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590AB8-D6F0-A671-A64A-F974D2003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4" t="18474" r="34669" b="4417"/>
          <a:stretch/>
        </p:blipFill>
        <p:spPr>
          <a:xfrm>
            <a:off x="9966960" y="1938967"/>
            <a:ext cx="1828555" cy="248642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02A78DF-332A-7CF7-F06D-DED719E13B82}"/>
              </a:ext>
            </a:extLst>
          </p:cNvPr>
          <p:cNvSpPr txBox="1"/>
          <p:nvPr/>
        </p:nvSpPr>
        <p:spPr>
          <a:xfrm>
            <a:off x="7945120" y="6085848"/>
            <a:ext cx="424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>
                <a:solidFill>
                  <a:srgbClr val="0000FF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http://www.francevelotourisme.com/sites/default/files/accueil-velo-guide-pratique.pdf</a:t>
            </a:r>
            <a:endParaRPr lang="fr-FR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13C9B7-70C5-C46D-6F9E-97F2D1FC96A4}"/>
              </a:ext>
            </a:extLst>
          </p:cNvPr>
          <p:cNvSpPr txBox="1"/>
          <p:nvPr/>
        </p:nvSpPr>
        <p:spPr>
          <a:xfrm>
            <a:off x="658698" y="3573660"/>
            <a:ext cx="9689083" cy="1361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0340"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u="sng" kern="100" dirty="0">
                <a:latin typeface="Marianne" panose="02000000000000000000" pitchFamily="50" charset="0"/>
                <a:cs typeface="Times New Roman" panose="02020603050405020304" pitchFamily="18" charset="0"/>
              </a:rPr>
              <a:t>Les critères principaux spécifiques </a:t>
            </a:r>
            <a:r>
              <a:rPr lang="fr-FR" b="1" u="sng" kern="100" dirty="0">
                <a:latin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fr-FR" sz="1800" i="1" u="sng" kern="100" dirty="0">
                <a:solidFill>
                  <a:srgbClr val="2D633E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sites touristiques</a:t>
            </a:r>
            <a:r>
              <a:rPr lang="fr-FR" sz="1800" i="1" kern="100" dirty="0">
                <a:solidFill>
                  <a:srgbClr val="2D633E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1800" i="1" kern="100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sz="1800" kern="100" dirty="0">
              <a:effectLst/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80340" lvl="0" indent="-342900" algn="just">
              <a:lnSpc>
                <a:spcPct val="107000"/>
              </a:lnSpc>
              <a:buFont typeface="Marianne" panose="02000000000000000000" pitchFamily="50" charset="0"/>
              <a:buChar char="-"/>
            </a:pPr>
            <a:r>
              <a:rPr lang="fr-FR" sz="1800" kern="100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Être doté d’un accueil physique</a:t>
            </a:r>
            <a:endParaRPr lang="fr-FR" sz="1050" kern="100" dirty="0">
              <a:effectLst/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80340" lvl="0" indent="-342900" algn="just">
              <a:lnSpc>
                <a:spcPct val="107000"/>
              </a:lnSpc>
              <a:buFont typeface="Marianne" panose="02000000000000000000" pitchFamily="50" charset="0"/>
              <a:buChar char="-"/>
            </a:pPr>
            <a:r>
              <a:rPr lang="fr-FR" sz="1800" kern="100" dirty="0"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Être ouvert au minimum 45 jours pour la période de juillet et août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3F7DE8-1336-478F-7EE2-772BD44E0A3C}"/>
              </a:ext>
            </a:extLst>
          </p:cNvPr>
          <p:cNvSpPr txBox="1"/>
          <p:nvPr/>
        </p:nvSpPr>
        <p:spPr>
          <a:xfrm>
            <a:off x="1192154" y="5054348"/>
            <a:ext cx="9689083" cy="12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0340" algn="just">
              <a:lnSpc>
                <a:spcPct val="107000"/>
              </a:lnSpc>
              <a:spcAft>
                <a:spcPts val="800"/>
              </a:spcAft>
            </a:pPr>
            <a:r>
              <a:rPr lang="fr-FR" sz="1600" b="1" kern="100" dirty="0">
                <a:latin typeface="Marianne" panose="02000000000000000000" pitchFamily="50" charset="0"/>
                <a:cs typeface="Times New Roman" panose="02020603050405020304" pitchFamily="18" charset="0"/>
              </a:rPr>
              <a:t>Prendre contact auprès du référent qualité de la marque Accueil Vélo </a:t>
            </a:r>
            <a:r>
              <a:rPr lang="fr-FR" sz="1600" kern="100" dirty="0">
                <a:latin typeface="Marianne" panose="02000000000000000000" pitchFamily="50" charset="0"/>
                <a:cs typeface="Times New Roman" panose="02020603050405020304" pitchFamily="18" charset="0"/>
              </a:rPr>
              <a:t>an amont du dépôt  de la demande via le site : </a:t>
            </a:r>
            <a:r>
              <a:rPr lang="fr-FR" sz="1600" kern="100" dirty="0">
                <a:latin typeface="Marianne" panose="02000000000000000000" pitchFamily="50" charset="0"/>
                <a:cs typeface="Times New Roman" panose="02020603050405020304" pitchFamily="18" charset="0"/>
                <a:hlinkClick r:id="rId4"/>
              </a:rPr>
              <a:t>www.francevelotourisme.com/contact/devenir_accueil_velo</a:t>
            </a:r>
            <a:r>
              <a:rPr lang="fr-FR" sz="1600" kern="100" dirty="0">
                <a:latin typeface="Marianne" panose="02000000000000000000" pitchFamily="50" charset="0"/>
                <a:cs typeface="Times New Roman" panose="02020603050405020304" pitchFamily="18" charset="0"/>
              </a:rPr>
              <a:t> pour engager la démarche de référencement</a:t>
            </a:r>
            <a:r>
              <a:rPr lang="fr-FR" sz="1600" b="1" kern="100" dirty="0">
                <a:latin typeface="Marianne" panose="02000000000000000000" pitchFamily="50" charset="0"/>
                <a:cs typeface="Times New Roman" panose="02020603050405020304" pitchFamily="18" charset="0"/>
              </a:rPr>
              <a:t>.</a:t>
            </a:r>
            <a:endParaRPr lang="fr-FR" sz="1800" kern="100" dirty="0">
              <a:effectLst/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7378C15E-A8BD-B3CB-6217-BE003D061FDF}"/>
              </a:ext>
            </a:extLst>
          </p:cNvPr>
          <p:cNvSpPr/>
          <p:nvPr/>
        </p:nvSpPr>
        <p:spPr>
          <a:xfrm>
            <a:off x="658698" y="5291140"/>
            <a:ext cx="449334" cy="434750"/>
          </a:xfrm>
          <a:prstGeom prst="chevron">
            <a:avLst/>
          </a:prstGeom>
          <a:ln w="38100">
            <a:solidFill>
              <a:srgbClr val="2D63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286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1551F577153B4D95451F5E4BB73BCC" ma:contentTypeVersion="13" ma:contentTypeDescription="Crée un document." ma:contentTypeScope="" ma:versionID="29fa9770a757198067f3380c97a0cd5d">
  <xsd:schema xmlns:xsd="http://www.w3.org/2001/XMLSchema" xmlns:xs="http://www.w3.org/2001/XMLSchema" xmlns:p="http://schemas.microsoft.com/office/2006/metadata/properties" xmlns:ns2="9396d8e8-d64b-4536-933d-105d4e98c63a" xmlns:ns3="c06164da-dcba-4ba4-83dd-805c73147af1" targetNamespace="http://schemas.microsoft.com/office/2006/metadata/properties" ma:root="true" ma:fieldsID="e2c4fd660331cdca1da0858e1dc41112" ns2:_="" ns3:_="">
    <xsd:import namespace="9396d8e8-d64b-4536-933d-105d4e98c63a"/>
    <xsd:import namespace="c06164da-dcba-4ba4-83dd-805c73147a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6d8e8-d64b-4536-933d-105d4e98c6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faaaa922-7a9d-4888-b0c0-3cd0453685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164da-dcba-4ba4-83dd-805c73147af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6939f8f-a60d-42b6-83b7-315c19343ffa}" ma:internalName="TaxCatchAll" ma:showField="CatchAllData" ma:web="c06164da-dcba-4ba4-83dd-805c73147a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164da-dcba-4ba4-83dd-805c73147af1" xsi:nil="true"/>
    <lcf76f155ced4ddcb4097134ff3c332f xmlns="9396d8e8-d64b-4536-933d-105d4e98c63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BCC378-3AC9-4D0C-8C28-9635EF761B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973858-65DF-4400-AA8C-E873D53D4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96d8e8-d64b-4536-933d-105d4e98c63a"/>
    <ds:schemaRef ds:uri="c06164da-dcba-4ba4-83dd-805c73147a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A080B2-F9AB-4067-B2AA-3487723FDE53}"/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1083</Words>
  <Application>Microsoft Office PowerPoint</Application>
  <PresentationFormat>Grand écran</PresentationFormat>
  <Paragraphs>240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Arial</vt:lpstr>
      <vt:lpstr>Baguet Script</vt:lpstr>
      <vt:lpstr>Calibri</vt:lpstr>
      <vt:lpstr>Calibri Light</vt:lpstr>
      <vt:lpstr>Marianne</vt:lpstr>
      <vt:lpstr>Marianne ExtraBold</vt:lpstr>
      <vt:lpstr>Marianne Medium</vt:lpstr>
      <vt:lpstr>Milocha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ADEME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GUERIN Aurélie</dc:creator>
  <cp:lastModifiedBy>GUERIN Aurélie</cp:lastModifiedBy>
  <cp:revision>39</cp:revision>
  <dcterms:created xsi:type="dcterms:W3CDTF">2023-02-16T15:49:40Z</dcterms:created>
  <dcterms:modified xsi:type="dcterms:W3CDTF">2023-11-30T09:41:51Z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0x010100861551F577153B4D95451F5E4BB73BCC</vt:lpwstr>
  </property>
</Properties>
</file>